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52ec4d6b1524d28" /><Relationship Type="http://schemas.openxmlformats.org/officeDocument/2006/relationships/extended-properties" Target="/docProps/app.xml" Id="Rda0848f9c2d3428f" /><Relationship Type="http://schemas.openxmlformats.org/officeDocument/2006/relationships/officeDocument" Target="/ppt/presentation.xml" Id="R389a605cf2e54d2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ed9aca96e374d2b"/>
  </p:sldMasterIdLst>
  <p:notesMasterIdLst>
    <p:notesMasterId xmlns:r="http://schemas.openxmlformats.org/officeDocument/2006/relationships" r:id="R76512850166c4b91"/>
  </p:notesMasterIdLst>
  <p:sldIdLst>
    <p:sldId xmlns:r="http://schemas.openxmlformats.org/officeDocument/2006/relationships" id="256" r:id="R8d115a85853d4923"/>
    <p:sldId xmlns:r="http://schemas.openxmlformats.org/officeDocument/2006/relationships" id="257" r:id="Re4991d490981495d"/>
    <p:sldId xmlns:r="http://schemas.openxmlformats.org/officeDocument/2006/relationships" id="258" r:id="Rbc197bf9d8a44583"/>
    <p:sldId xmlns:r="http://schemas.openxmlformats.org/officeDocument/2006/relationships" id="259" r:id="R2a93fe41efd045a6"/>
    <p:sldId xmlns:r="http://schemas.openxmlformats.org/officeDocument/2006/relationships" id="260" r:id="R882174fb5bfd4acf"/>
    <p:sldId xmlns:r="http://schemas.openxmlformats.org/officeDocument/2006/relationships" id="261" r:id="Rfd8d90c7445347f9"/>
    <p:sldId xmlns:r="http://schemas.openxmlformats.org/officeDocument/2006/relationships" id="262" r:id="Raf6da58eae7f4cb7"/>
    <p:sldId xmlns:r="http://schemas.openxmlformats.org/officeDocument/2006/relationships" id="263" r:id="Ra4f8f97b5e014f1a"/>
    <p:sldId xmlns:r="http://schemas.openxmlformats.org/officeDocument/2006/relationships" id="264" r:id="R8a631232dd9540fe"/>
    <p:sldId xmlns:r="http://schemas.openxmlformats.org/officeDocument/2006/relationships" id="265" r:id="Rebcc883b40f745e5"/>
    <p:sldId xmlns:r="http://schemas.openxmlformats.org/officeDocument/2006/relationships" id="266" r:id="Rc420d3b4b9414cc7"/>
    <p:sldId xmlns:r="http://schemas.openxmlformats.org/officeDocument/2006/relationships" id="267" r:id="Rf5737e1977dd424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3141cbc5eb04125" /><Relationship Type="http://schemas.openxmlformats.org/officeDocument/2006/relationships/slideMaster" Target="/ppt/slideMasters/slideMaster1.xml" Id="R1ed9aca96e374d2b" /><Relationship Type="http://schemas.openxmlformats.org/officeDocument/2006/relationships/notesMaster" Target="/ppt/notesMasters/notesMaster1.xml" Id="R76512850166c4b91" /><Relationship Type="http://schemas.openxmlformats.org/officeDocument/2006/relationships/presProps" Target="/ppt/presProps.xml" Id="Raaabf3ad9a374e87" /><Relationship Type="http://schemas.openxmlformats.org/officeDocument/2006/relationships/tableStyles" Target="/ppt/tableStyles.xml" Id="Rb5c9a9305fb64d79" /><Relationship Type="http://schemas.openxmlformats.org/officeDocument/2006/relationships/slide" Target="/ppt/slides/slide1.xml" Id="R8d115a85853d4923" /><Relationship Type="http://schemas.openxmlformats.org/officeDocument/2006/relationships/slide" Target="/ppt/slides/slide2.xml" Id="Re4991d490981495d" /><Relationship Type="http://schemas.openxmlformats.org/officeDocument/2006/relationships/slide" Target="/ppt/slides/slide3.xml" Id="Rbc197bf9d8a44583" /><Relationship Type="http://schemas.openxmlformats.org/officeDocument/2006/relationships/slide" Target="/ppt/slides/slide4.xml" Id="R2a93fe41efd045a6" /><Relationship Type="http://schemas.openxmlformats.org/officeDocument/2006/relationships/slide" Target="/ppt/slides/slide5.xml" Id="R882174fb5bfd4acf" /><Relationship Type="http://schemas.openxmlformats.org/officeDocument/2006/relationships/slide" Target="/ppt/slides/slide6.xml" Id="Rfd8d90c7445347f9" /><Relationship Type="http://schemas.openxmlformats.org/officeDocument/2006/relationships/slide" Target="/ppt/slides/slide7.xml" Id="Raf6da58eae7f4cb7" /><Relationship Type="http://schemas.openxmlformats.org/officeDocument/2006/relationships/slide" Target="/ppt/slides/slide8.xml" Id="Ra4f8f97b5e014f1a" /><Relationship Type="http://schemas.openxmlformats.org/officeDocument/2006/relationships/slide" Target="/ppt/slides/slide9.xml" Id="R8a631232dd9540fe" /><Relationship Type="http://schemas.openxmlformats.org/officeDocument/2006/relationships/slide" Target="/ppt/slides/slide10.xml" Id="Rebcc883b40f745e5" /><Relationship Type="http://schemas.openxmlformats.org/officeDocument/2006/relationships/slide" Target="/ppt/slides/slide11.xml" Id="Rc420d3b4b9414cc7" /><Relationship Type="http://schemas.openxmlformats.org/officeDocument/2006/relationships/slide" Target="/ppt/slides/slide12.xml" Id="Rf5737e1977dd424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5caf44bfa2244c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f18f700a3a14869" /><Relationship Type="http://schemas.openxmlformats.org/officeDocument/2006/relationships/notesMaster" Target="/ppt/notesMasters/notesMaster1.xml" Id="Rb0df85875036409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c93ee203951466d" /><Relationship Type="http://schemas.openxmlformats.org/officeDocument/2006/relationships/notesMaster" Target="/ppt/notesMasters/notesMaster1.xml" Id="Rfa72c3be62ef461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03da8c718ef4c60" /><Relationship Type="http://schemas.openxmlformats.org/officeDocument/2006/relationships/notesMaster" Target="/ppt/notesMasters/notesMaster1.xml" Id="Rc1dab47ff83443d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c22919ec40334774" /><Relationship Type="http://schemas.openxmlformats.org/officeDocument/2006/relationships/notesMaster" Target="/ppt/notesMasters/notesMaster1.xml" Id="R8551485ddfb34d0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e9f0ae561c64937" /><Relationship Type="http://schemas.openxmlformats.org/officeDocument/2006/relationships/notesMaster" Target="/ppt/notesMasters/notesMaster1.xml" Id="R9c62ae673fce4fd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9d1de48d5f74bee" /><Relationship Type="http://schemas.openxmlformats.org/officeDocument/2006/relationships/notesMaster" Target="/ppt/notesMasters/notesMaster1.xml" Id="R6773ba478fb7495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16273c0ac15c490b" /><Relationship Type="http://schemas.openxmlformats.org/officeDocument/2006/relationships/notesMaster" Target="/ppt/notesMasters/notesMaster1.xml" Id="Rd47ea646914c48ba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0be5b8757413474e" /><Relationship Type="http://schemas.openxmlformats.org/officeDocument/2006/relationships/notesMaster" Target="/ppt/notesMasters/notesMaster1.xml" Id="Rd440e61cdd3842d3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7ee439b26ce54805" /><Relationship Type="http://schemas.openxmlformats.org/officeDocument/2006/relationships/notesMaster" Target="/ppt/notesMasters/notesMaster1.xml" Id="R974c9c3d8ad24ea0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73d6516862254fce" /><Relationship Type="http://schemas.openxmlformats.org/officeDocument/2006/relationships/notesMaster" Target="/ppt/notesMasters/notesMaster1.xml" Id="Rb74f9897a04a4565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069b8ea1777b437d" /><Relationship Type="http://schemas.openxmlformats.org/officeDocument/2006/relationships/notesMaster" Target="/ppt/notesMasters/notesMaster1.xml" Id="R00f5dcea8e5b4b40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d89329c7cf604111" /><Relationship Type="http://schemas.openxmlformats.org/officeDocument/2006/relationships/notesMaster" Target="/ppt/notesMasters/notesMaster1.xml" Id="Rb27d18c0aca9409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d49ae8508df400c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4f219fd3b164b63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c6114437db244dc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84d98ab39a5422a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0620c706bb34b91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5e0aa1f73c84c74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370073AB-01E8-4328-A8B0-9FE9748C1A3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810CE9B9-6304-41B8-A726-FA3FA0E1198A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CA832A02-C4B4-4649-8E01-B20A57A2913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C3D942EB-9A96-4E18-91E4-CAB22E4BFB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B44B78C0-4162-44B2-9802-B60B133711AC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A1728F1F-67E0-4934-887A-1C3719F3E89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6B23746A-EB45-481A-BCD3-2C940734866D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A2720B21-574F-4F03-8251-885D890FB4C8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FCE2FE98-FEFE-4C1A-8628-AF51A493608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8E86E597-A7E7-43E3-82BD-CC9C10C532F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45e9270d7b94b45" /><Relationship Type="http://schemas.openxmlformats.org/officeDocument/2006/relationships/slideLayout" Target="/ppt/slideLayouts/slideLayout1.xml" Id="Rb26a822cb36f478f" /><Relationship Type="http://schemas.openxmlformats.org/officeDocument/2006/relationships/slideLayout" Target="/ppt/slideLayouts/slideLayout2.xml" Id="R49577e9f753e4e26" /><Relationship Type="http://schemas.openxmlformats.org/officeDocument/2006/relationships/slideLayout" Target="/ppt/slideLayouts/slideLayout3.xml" Id="R95069d8e3182440b" /><Relationship Type="http://schemas.openxmlformats.org/officeDocument/2006/relationships/slideLayout" Target="/ppt/slideLayouts/slideLayout4.xml" Id="R157046ec8c26401e" /><Relationship Type="http://schemas.openxmlformats.org/officeDocument/2006/relationships/slideLayout" Target="/ppt/slideLayouts/slideLayout5.xml" Id="R766d6be2e8eb44f1" /><Relationship Type="http://schemas.openxmlformats.org/officeDocument/2006/relationships/slideLayout" Target="/ppt/slideLayouts/slideLayout6.xml" Id="Rf213823c86c849a0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26a822cb36f478f"/>
    <p:sldLayoutId xmlns:r="http://schemas.openxmlformats.org/officeDocument/2006/relationships" id="2147483650" r:id="R49577e9f753e4e26"/>
    <p:sldLayoutId xmlns:r="http://schemas.openxmlformats.org/officeDocument/2006/relationships" id="2147483651" r:id="R95069d8e3182440b"/>
    <p:sldLayoutId xmlns:r="http://schemas.openxmlformats.org/officeDocument/2006/relationships" id="2147483652" r:id="R157046ec8c26401e"/>
    <p:sldLayoutId xmlns:r="http://schemas.openxmlformats.org/officeDocument/2006/relationships" id="2147483653" r:id="R766d6be2e8eb44f1"/>
    <p:sldLayoutId xmlns:r="http://schemas.openxmlformats.org/officeDocument/2006/relationships" id="2147483654" r:id="Rf213823c86c849a0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91c091a7c314e6c" /><Relationship Type="http://schemas.openxmlformats.org/officeDocument/2006/relationships/image" Target="/ppt/media/image.png" Id="Rd8eb63e99cd84e35" /><Relationship Type="http://schemas.openxmlformats.org/officeDocument/2006/relationships/image" Target="/ppt/media/image2.png" Id="Rf6df906ac6bd4494" /><Relationship Type="http://schemas.openxmlformats.org/officeDocument/2006/relationships/notesSlide" Target="/ppt/notesSlides/notesSlide1.xml" Id="Re30acfa895ec420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5b450d6c81d4661" /><Relationship Type="http://schemas.openxmlformats.org/officeDocument/2006/relationships/notesSlide" Target="/ppt/notesSlides/notesSlide2.xml" Id="R073fc2fd435e4af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c9b6a036e504f82" /><Relationship Type="http://schemas.openxmlformats.org/officeDocument/2006/relationships/notesSlide" Target="/ppt/notesSlides/notesSlide3.xml" Id="R43049b4ccb4e40a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72bd9fd703b42f7" /><Relationship Type="http://schemas.openxmlformats.org/officeDocument/2006/relationships/notesSlide" Target="/ppt/notesSlides/notesSlide4.xml" Id="Rfc0bfcf3ef0f47c9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9aecdabdd4f4ce6" /><Relationship Type="http://schemas.openxmlformats.org/officeDocument/2006/relationships/image" Target="/ppt/media/image3.png" Id="Rc9b78659f6624d3e" /><Relationship Type="http://schemas.openxmlformats.org/officeDocument/2006/relationships/notesSlide" Target="/ppt/notesSlides/notesSlide5.xml" Id="R592ea86d86f5431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f69be697f1f4b21" /><Relationship Type="http://schemas.openxmlformats.org/officeDocument/2006/relationships/notesSlide" Target="/ppt/notesSlides/notesSlide6.xml" Id="Re1a2e979d2be423b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72d0e4bd0ee481a" /><Relationship Type="http://schemas.openxmlformats.org/officeDocument/2006/relationships/notesSlide" Target="/ppt/notesSlides/notesSlide7.xml" Id="R67a0bf73895149db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9f8497459f64b7e" /><Relationship Type="http://schemas.openxmlformats.org/officeDocument/2006/relationships/image" Target="/ppt/media/image4.png" Id="R67d8d3d7b82147f0" /><Relationship Type="http://schemas.openxmlformats.org/officeDocument/2006/relationships/image" Target="/ppt/media/image5.png" Id="R087b795eccc54443" /><Relationship Type="http://schemas.openxmlformats.org/officeDocument/2006/relationships/notesSlide" Target="/ppt/notesSlides/notesSlide8.xml" Id="R69a8338bed20493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33fa20735db4e6e" /><Relationship Type="http://schemas.openxmlformats.org/officeDocument/2006/relationships/notesSlide" Target="/ppt/notesSlides/notesSlide9.xml" Id="R127f26850b464f24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8ec2030601d4a0e" /><Relationship Type="http://schemas.openxmlformats.org/officeDocument/2006/relationships/notesSlide" Target="/ppt/notesSlides/notesSlide10.xml" Id="R711af62c1fb34f25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a8a56071f194281" /><Relationship Type="http://schemas.openxmlformats.org/officeDocument/2006/relationships/notesSlide" Target="/ppt/notesSlides/notesSlide11.xml" Id="R62d08547ebb94065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a840bcc60ad44e3" /><Relationship Type="http://schemas.openxmlformats.org/officeDocument/2006/relationships/image" Target="/ppt/media/image6.png" Id="Rabfe17edf99141ac" /><Relationship Type="http://schemas.openxmlformats.org/officeDocument/2006/relationships/notesSlide" Target="/ppt/notesSlides/notesSlide12.xml" Id="R151dedc1fce54dbf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7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598FA9E-89B4-4151-B1FB-9C206DEDDC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CF3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ABC0A17-4A10-4BE2-989B-7DD9ABB5EB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2095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2250" b="1">
                <a:solidFill>
                  <a:srgbClr val="1EC8E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2250" b="1">
                <a:solidFill>
                  <a:srgbClr val="1EC8E5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EC8E5"/>
                </a:solidFill>
                <a:latin typeface="Arial"/>
                <a:ea typeface="Arial"/>
                <a:cs typeface="Arial"/>
              </a:rPr>
              <a:t>iPlan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6ABACB7-BA01-41DE-BF7A-3C5C172E61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95400"/>
            <a:ext cx="4476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900" b="1">
                <a:solidFill>
                  <a:srgbClr val="8CCF3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1">
                <a:solidFill>
                  <a:srgbClr val="8CCF3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8CCF3F"/>
                </a:solidFill>
                <a:latin typeface="Arial"/>
                <a:ea typeface="Arial"/>
                <a:cs typeface="Arial"/>
              </a:rPr>
              <a:t>EMULATOR TIME GOVERNANCE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10FD2F4-6BD0-4FFD-BDAB-5E1996A744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76400"/>
            <a:ext cx="533400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3600" b="1">
                <a:solidFill>
                  <a:srgbClr val="F5F8F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3600" b="1">
                <a:solidFill>
                  <a:srgbClr val="F5F8FA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F5F8FA"/>
                </a:solidFill>
                <a:latin typeface="Arial"/>
                <a:ea typeface="Arial"/>
                <a:cs typeface="Arial"/>
              </a:rPr>
              <a:t>Turn scarce emulator time</a:t>
            </a:r>
          </a:p>
          <a:p xmlns:a="http://schemas.openxmlformats.org/drawingml/2006/main">
            <a:pPr algn="l">
              <a:defRPr sz="3600" b="1">
                <a:solidFill>
                  <a:srgbClr val="F5F8FA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F5F8FA"/>
                </a:solidFill>
                <a:latin typeface="Arial"/>
                <a:ea typeface="Arial"/>
                <a:cs typeface="Arial"/>
              </a:rPr>
              <a:t>into a governed workflow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8538216-4E5B-42C6-BEA2-C3C436B4AB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00450"/>
            <a:ext cx="5048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500" b="0">
                <a:solidFill>
                  <a:srgbClr val="A7B8C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A7B8C5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A7B8C5"/>
                </a:solidFill>
                <a:latin typeface="Arial"/>
                <a:ea typeface="Arial"/>
                <a:cs typeface="Arial"/>
              </a:rPr>
              <a:t>Reservation, explainable allocation, backfill, execution monitoring, and utilization insight for Palladium Z1/Z2 environments.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A1E726E-4BEA-4A98-BD4A-0C0D3AA4F6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62550"/>
            <a:ext cx="2000250" cy="4572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1EC8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EBD2F16-94EF-4582-B4A8-A3BAAED034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248275"/>
            <a:ext cx="1695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1050" b="1">
                <a:solidFill>
                  <a:srgbClr val="071727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050" b="1">
                <a:solidFill>
                  <a:srgbClr val="071727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071727"/>
                </a:solidFill>
                <a:latin typeface="Arial"/>
                <a:ea typeface="Arial"/>
                <a:cs typeface="Arial"/>
              </a:rPr>
              <a:t>Palladium Z1 / Z2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44A5140-E921-4D0F-854C-A7713141E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876300"/>
            <a:ext cx="5391150" cy="4552950"/>
          </a:xfrm>
          <a:prstGeom xmlns:a="http://schemas.openxmlformats.org/drawingml/2006/main" prst="roundRect">
            <a:avLst>
              <a:gd name="adj" fmla="val 1674"/>
            </a:avLst>
          </a:prstGeom>
          <a:solidFill xmlns:a="http://schemas.openxmlformats.org/drawingml/2006/main">
            <a:srgbClr val="10263A"/>
          </a:solidFill>
          <a:ln xmlns:a="http://schemas.openxmlformats.org/drawingml/2006/main" w="9525">
            <a:solidFill>
              <a:srgbClr val="29475B"/>
            </a:solidFill>
            <a:prstDash val="solid"/>
          </a:ln>
        </p:spPr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D99B852-8B1B-4A08-84A8-81DCF24EC19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8eb63e99cd84e35"/>
          <a:stretch xmlns:a="http://schemas.openxmlformats.org/drawingml/2006/main"/>
        </p:blipFill>
        <p:spPr>
          <a:xfrm xmlns:a="http://schemas.openxmlformats.org/drawingml/2006/main">
            <a:off x="6381750" y="1570932"/>
            <a:ext cx="5010150" cy="1696837"/>
          </a:xfrm>
          <a:prstGeom xmlns:a="http://schemas.openxmlformats.org/drawingml/2006/main" prst="rect">
            <a:avLst/>
          </a:prstGeom>
        </p:spPr>
      </p:pic>
      <p:pic>
        <p:nvPic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9FA2720-A476-42E5-8709-FA80FB58700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6df906ac6bd4494"/>
          <a:stretch xmlns:a="http://schemas.openxmlformats.org/drawingml/2006/main"/>
        </p:blipFill>
        <p:spPr>
          <a:xfrm xmlns:a="http://schemas.openxmlformats.org/drawingml/2006/main">
            <a:off x="6399924" y="3829050"/>
            <a:ext cx="4973802" cy="104775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1AEFF60-3A04-4815-893C-03F673BC09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5048250"/>
            <a:ext cx="4953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750" b="0">
                <a:solidFill>
                  <a:srgbClr val="A7B8C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750" b="0">
                <a:solidFill>
                  <a:srgbClr val="A7B8C5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A7B8C5"/>
                </a:solidFill>
                <a:latin typeface="Arial"/>
                <a:ea typeface="Arial"/>
                <a:cs typeface="Arial"/>
              </a:rPr>
              <a:t>RESERVATION  ·  ALLOCATION  ·  EXECUTION  ·  ANALYTICS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125483A-056D-4365-86E1-ACB8711785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2857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750" b="0">
                <a:solidFill>
                  <a:srgbClr val="A7B8C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50" b="0">
                <a:solidFill>
                  <a:srgbClr val="A7B8C5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A7B8C5"/>
                </a:solidFill>
                <a:latin typeface="Arial"/>
                <a:ea typeface="Arial"/>
                <a:cs typeface="Arial"/>
              </a:rPr>
              <a:t>Product deck · 2026</a:t>
            </a:r>
          </a:p>
        </p:txBody>
      </p:sp>
    </p:spTree>
    <p:extLst>
      <p:ext uri="{BB962C8B-B14F-4D97-AF65-F5344CB8AC3E}">
        <p14:creationId xmlns:p14="http://schemas.microsoft.com/office/powerpoint/2010/main" val="23821850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717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13B611C8-50DA-4DA6-83F8-92EAA31974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CF3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DD34704-1B37-4B28-9CC1-3C9287E877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1000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900" b="1">
                <a:solidFill>
                  <a:srgbClr val="1EC8E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1">
                <a:solidFill>
                  <a:srgbClr val="1EC8E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1EC8E5"/>
                </a:solidFill>
                <a:latin typeface="Arial"/>
                <a:ea typeface="Arial"/>
                <a:cs typeface="Arial"/>
              </a:rPr>
              <a:t>THE OPERATING PROBLEM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869259F-CB0C-4897-813D-721E603FB7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668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2700" b="1">
                <a:solidFill>
                  <a:srgbClr val="F5F8F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2700" b="1">
                <a:solidFill>
                  <a:srgbClr val="F5F8FA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F5F8FA"/>
                </a:solidFill>
                <a:latin typeface="Arial"/>
                <a:ea typeface="Arial"/>
                <a:cs typeface="Arial"/>
              </a:rPr>
              <a:t>High-value emulators are often managed with low-visibility processes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6ACA6E3-E334-414F-B649-C3A476B1DF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2400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947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30C6845-F611-4BD2-831B-134CA46415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2476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675" b="0">
                <a:solidFill>
                  <a:srgbClr val="A7B8C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675" b="0">
                <a:solidFill>
                  <a:srgbClr val="A7B8C5"/>
                </a:solidFill>
                <a:latin typeface="Arial"/>
                <a:ea typeface="Arial"/>
                <a:cs typeface="Arial"/>
              </a:defRPr>
            </a:pPr>
            <a:r>
              <a:rPr sz="675" b="0">
                <a:solidFill>
                  <a:srgbClr val="A7B8C5"/>
                </a:solidFill>
                <a:latin typeface="Arial"/>
                <a:ea typeface="Arial"/>
                <a:cs typeface="Arial"/>
              </a:rPr>
              <a:t>iPlan  /  ivyent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EE47BAE-3442-4712-A76A-6A7504CA73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5334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r">
              <a:defRPr sz="675" b="0">
                <a:solidFill>
                  <a:srgbClr val="A7B8C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675" b="0">
                <a:solidFill>
                  <a:srgbClr val="A7B8C5"/>
                </a:solidFill>
                <a:latin typeface="Arial"/>
                <a:ea typeface="Arial"/>
                <a:cs typeface="Arial"/>
              </a:defRPr>
            </a:pPr>
            <a:r>
              <a:rPr sz="675" b="0">
                <a:solidFill>
                  <a:srgbClr val="A7B8C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0E072A0-12DB-4E36-92A5-07CA1CFA10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52600"/>
            <a:ext cx="10668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275" b="0">
                <a:solidFill>
                  <a:srgbClr val="A7B8C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A7B8C5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A7B8C5"/>
                </a:solidFill>
                <a:latin typeface="Arial"/>
                <a:ea typeface="Arial"/>
                <a:cs typeface="Arial"/>
              </a:rPr>
              <a:t>The cost is not only idle hardware. Engineers lose time negotiating access, while managers lack evidence for policy and capacity decisions.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660D3C4-92D7-41EF-98F6-59213C24E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33650"/>
            <a:ext cx="3429000" cy="1314450"/>
          </a:xfrm>
          <a:prstGeom xmlns:a="http://schemas.openxmlformats.org/drawingml/2006/main" prst="roundRect">
            <a:avLst>
              <a:gd name="adj" fmla="val 4348"/>
            </a:avLst>
          </a:prstGeom>
          <a:solidFill xmlns:a="http://schemas.openxmlformats.org/drawingml/2006/main">
            <a:srgbClr val="163147"/>
          </a:solidFill>
          <a:ln xmlns:a="http://schemas.openxmlformats.org/drawingml/2006/main" w="9525">
            <a:solidFill>
              <a:srgbClr val="29475B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1C890D8-6265-4AAD-9519-7006531F71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68605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900" b="1">
                <a:solidFill>
                  <a:srgbClr val="8CCF3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1">
                <a:solidFill>
                  <a:srgbClr val="8CCF3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8CCF3F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9A086C8-027C-428A-A5F0-BD13CDCBE7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971800"/>
            <a:ext cx="3086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500" b="1">
                <a:solidFill>
                  <a:srgbClr val="F5F8F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F5F8FA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F5F8FA"/>
                </a:solidFill>
                <a:latin typeface="Arial"/>
                <a:ea typeface="Arial"/>
                <a:cs typeface="Arial"/>
              </a:rPr>
              <a:t>Conflicting requests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A1A0237-782C-43F5-A117-E6A624B6B0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276600"/>
            <a:ext cx="30861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975" b="0">
                <a:solidFill>
                  <a:srgbClr val="A7B8C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75" b="0">
                <a:solidFill>
                  <a:srgbClr val="A7B8C5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A7B8C5"/>
                </a:solidFill>
                <a:latin typeface="Arial"/>
                <a:ea typeface="Arial"/>
                <a:cs typeface="Arial"/>
              </a:rPr>
              <a:t>Spreadsheets and chat threads do not enforce constraints.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F58CAA5-E2E2-4C99-B3B1-6CD7049727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2533650"/>
            <a:ext cx="3429000" cy="1314450"/>
          </a:xfrm>
          <a:prstGeom xmlns:a="http://schemas.openxmlformats.org/drawingml/2006/main" prst="roundRect">
            <a:avLst>
              <a:gd name="adj" fmla="val 4348"/>
            </a:avLst>
          </a:prstGeom>
          <a:solidFill xmlns:a="http://schemas.openxmlformats.org/drawingml/2006/main">
            <a:srgbClr val="10263A"/>
          </a:solidFill>
          <a:ln xmlns:a="http://schemas.openxmlformats.org/drawingml/2006/main" w="9525">
            <a:solidFill>
              <a:srgbClr val="29475B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271CE15-1020-4B32-A876-E4749A5275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268605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900" b="1">
                <a:solidFill>
                  <a:srgbClr val="8CCF3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1">
                <a:solidFill>
                  <a:srgbClr val="8CCF3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8CCF3F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9A21130-0FEA-42A5-9C52-A32FFCF7DF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2971800"/>
            <a:ext cx="3086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500" b="1">
                <a:solidFill>
                  <a:srgbClr val="F5F8F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F5F8FA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F5F8FA"/>
                </a:solidFill>
                <a:latin typeface="Arial"/>
                <a:ea typeface="Arial"/>
                <a:cs typeface="Arial"/>
              </a:rPr>
              <a:t>Opaque allocation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9045F8B-DAFD-4D9C-9A8F-7294BFBF53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3276600"/>
            <a:ext cx="30861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975" b="0">
                <a:solidFill>
                  <a:srgbClr val="A7B8C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75" b="0">
                <a:solidFill>
                  <a:srgbClr val="A7B8C5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A7B8C5"/>
                </a:solidFill>
                <a:latin typeface="Arial"/>
                <a:ea typeface="Arial"/>
                <a:cs typeface="Arial"/>
              </a:rPr>
              <a:t>Users cannot see how priority and fairness were applied.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95002FC-E3DA-4F0B-9F7C-CF894D2511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533650"/>
            <a:ext cx="3429000" cy="1314450"/>
          </a:xfrm>
          <a:prstGeom xmlns:a="http://schemas.openxmlformats.org/drawingml/2006/main" prst="roundRect">
            <a:avLst>
              <a:gd name="adj" fmla="val 4348"/>
            </a:avLst>
          </a:prstGeom>
          <a:solidFill xmlns:a="http://schemas.openxmlformats.org/drawingml/2006/main">
            <a:srgbClr val="10263A"/>
          </a:solidFill>
          <a:ln xmlns:a="http://schemas.openxmlformats.org/drawingml/2006/main" w="9525">
            <a:solidFill>
              <a:srgbClr val="29475B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D57AA81-CEB8-4F60-AC4C-2519975D39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268605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900" b="1">
                <a:solidFill>
                  <a:srgbClr val="8CCF3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1">
                <a:solidFill>
                  <a:srgbClr val="8CCF3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8CCF3F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9BC9172-41E6-4CB4-9BC8-2D2988B058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2971800"/>
            <a:ext cx="3086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500" b="1">
                <a:solidFill>
                  <a:srgbClr val="F5F8F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F5F8FA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F5F8FA"/>
                </a:solidFill>
                <a:latin typeface="Arial"/>
                <a:ea typeface="Arial"/>
                <a:cs typeface="Arial"/>
              </a:rPr>
              <a:t>Idle gaps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262AA93-4979-43C4-BC9D-CB97002734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3276600"/>
            <a:ext cx="30861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975" b="0">
                <a:solidFill>
                  <a:srgbClr val="A7B8C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75" b="0">
                <a:solidFill>
                  <a:srgbClr val="A7B8C5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A7B8C5"/>
                </a:solidFill>
                <a:latin typeface="Arial"/>
                <a:ea typeface="Arial"/>
                <a:cs typeface="Arial"/>
              </a:rPr>
              <a:t>Early release and fragmented windows are hard to reuse.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5FBC7EA-97D1-42D0-B2ED-03A60E7158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95750"/>
            <a:ext cx="5410200" cy="1314450"/>
          </a:xfrm>
          <a:prstGeom xmlns:a="http://schemas.openxmlformats.org/drawingml/2006/main" prst="roundRect">
            <a:avLst>
              <a:gd name="adj" fmla="val 4348"/>
            </a:avLst>
          </a:prstGeom>
          <a:solidFill xmlns:a="http://schemas.openxmlformats.org/drawingml/2006/main">
            <a:srgbClr val="10263A"/>
          </a:solidFill>
          <a:ln xmlns:a="http://schemas.openxmlformats.org/drawingml/2006/main" w="9525">
            <a:solidFill>
              <a:srgbClr val="29475B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9DA4E02-1A28-4D86-B7BF-231FDDF6D3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24815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900" b="1">
                <a:solidFill>
                  <a:srgbClr val="8CCF3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1">
                <a:solidFill>
                  <a:srgbClr val="8CCF3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8CCF3F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8283CE6-B407-4FDA-80FA-7E4756D24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533900"/>
            <a:ext cx="5067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500" b="1">
                <a:solidFill>
                  <a:srgbClr val="F5F8F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F5F8FA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F5F8FA"/>
                </a:solidFill>
                <a:latin typeface="Arial"/>
                <a:ea typeface="Arial"/>
                <a:cs typeface="Arial"/>
              </a:rPr>
              <a:t>Unknown actual use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70FD7A4-91DC-4C7E-8374-266668E6CF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838700"/>
            <a:ext cx="50673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975" b="0">
                <a:solidFill>
                  <a:srgbClr val="A7B8C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75" b="0">
                <a:solidFill>
                  <a:srgbClr val="A7B8C5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A7B8C5"/>
                </a:solidFill>
                <a:latin typeface="Arial"/>
                <a:ea typeface="Arial"/>
                <a:cs typeface="Arial"/>
              </a:rPr>
              <a:t>Requested, assigned, and consumed time diverge.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54AD5DC-924D-4E2A-A8D6-0693D690A4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4095750"/>
            <a:ext cx="5410200" cy="1314450"/>
          </a:xfrm>
          <a:prstGeom xmlns:a="http://schemas.openxmlformats.org/drawingml/2006/main" prst="roundRect">
            <a:avLst>
              <a:gd name="adj" fmla="val 4348"/>
            </a:avLst>
          </a:prstGeom>
          <a:solidFill xmlns:a="http://schemas.openxmlformats.org/drawingml/2006/main">
            <a:srgbClr val="10263A"/>
          </a:solidFill>
          <a:ln xmlns:a="http://schemas.openxmlformats.org/drawingml/2006/main" w="9525">
            <a:solidFill>
              <a:srgbClr val="29475B"/>
            </a:solidFill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3502146-41D3-4EA8-9604-3B1D34DF02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424815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900" b="1">
                <a:solidFill>
                  <a:srgbClr val="8CCF3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1">
                <a:solidFill>
                  <a:srgbClr val="8CCF3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8CCF3F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41BA7CD-0FE2-43DC-826D-EB26BF4528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4533900"/>
            <a:ext cx="5067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500" b="1">
                <a:solidFill>
                  <a:srgbClr val="F5F8F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F5F8FA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F5F8FA"/>
                </a:solidFill>
                <a:latin typeface="Arial"/>
                <a:ea typeface="Arial"/>
                <a:cs typeface="Arial"/>
              </a:rPr>
              <a:t>Weak planning evidence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D545FF6-FB08-4D81-9DF6-C511C468A5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4838700"/>
            <a:ext cx="50673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975" b="0">
                <a:solidFill>
                  <a:srgbClr val="A7B8C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75" b="0">
                <a:solidFill>
                  <a:srgbClr val="A7B8C5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A7B8C5"/>
                </a:solidFill>
                <a:latin typeface="Arial"/>
                <a:ea typeface="Arial"/>
                <a:cs typeface="Arial"/>
              </a:rPr>
              <a:t>Capacity decisions rely on anecdotes instead of data.</a:t>
            </a:r>
          </a:p>
        </p:txBody>
      </p:sp>
    </p:spTree>
    <p:extLst>
      <p:ext uri="{BB962C8B-B14F-4D97-AF65-F5344CB8AC3E}">
        <p14:creationId xmlns:p14="http://schemas.microsoft.com/office/powerpoint/2010/main" val="41462652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717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8A33D286-DB71-45E1-B95B-148F339703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CF3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EB79FAC-42A8-4C11-8F80-24C8E5FFC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1000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900" b="1">
                <a:solidFill>
                  <a:srgbClr val="1EC8E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1">
                <a:solidFill>
                  <a:srgbClr val="1EC8E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1EC8E5"/>
                </a:solidFill>
                <a:latin typeface="Arial"/>
                <a:ea typeface="Arial"/>
                <a:cs typeface="Arial"/>
              </a:rPr>
              <a:t>PRODUCT POSITIONING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6C4D4BF-C426-4D8A-9A7D-F06E10A89C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668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2700" b="1">
                <a:solidFill>
                  <a:srgbClr val="F5F8F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2700" b="1">
                <a:solidFill>
                  <a:srgbClr val="F5F8FA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F5F8FA"/>
                </a:solidFill>
                <a:latin typeface="Arial"/>
                <a:ea typeface="Arial"/>
                <a:cs typeface="Arial"/>
              </a:rPr>
              <a:t>One closed loop from demand to measurable utilization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F0FAB79-4990-4E5A-B2CC-1C1857BF58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2400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947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90ADC8D-6C9E-4C55-B88C-B4D56BAAC1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2476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675" b="0">
                <a:solidFill>
                  <a:srgbClr val="A7B8C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675" b="0">
                <a:solidFill>
                  <a:srgbClr val="A7B8C5"/>
                </a:solidFill>
                <a:latin typeface="Arial"/>
                <a:ea typeface="Arial"/>
                <a:cs typeface="Arial"/>
              </a:defRPr>
            </a:pPr>
            <a:r>
              <a:rPr sz="675" b="0">
                <a:solidFill>
                  <a:srgbClr val="A7B8C5"/>
                </a:solidFill>
                <a:latin typeface="Arial"/>
                <a:ea typeface="Arial"/>
                <a:cs typeface="Arial"/>
              </a:rPr>
              <a:t>iPlan  /  ivyent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AB5CF8D-DB4F-4CE8-A3E2-1AC85351BC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5334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r">
              <a:defRPr sz="675" b="0">
                <a:solidFill>
                  <a:srgbClr val="A7B8C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675" b="0">
                <a:solidFill>
                  <a:srgbClr val="A7B8C5"/>
                </a:solidFill>
                <a:latin typeface="Arial"/>
                <a:ea typeface="Arial"/>
                <a:cs typeface="Arial"/>
              </a:defRPr>
            </a:pPr>
            <a:r>
              <a:rPr sz="675" b="0">
                <a:solidFill>
                  <a:srgbClr val="A7B8C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EAAFE24-9305-4EA9-9230-46DCA5E159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19350"/>
            <a:ext cx="1771650" cy="1524000"/>
          </a:xfrm>
          <a:prstGeom xmlns:a="http://schemas.openxmlformats.org/drawingml/2006/main" prst="roundRect">
            <a:avLst>
              <a:gd name="adj" fmla="val 3750"/>
            </a:avLst>
          </a:prstGeom>
          <a:solidFill xmlns:a="http://schemas.openxmlformats.org/drawingml/2006/main">
            <a:srgbClr val="10263A"/>
          </a:solidFill>
          <a:ln xmlns:a="http://schemas.openxmlformats.org/drawingml/2006/main" w="9525">
            <a:solidFill>
              <a:srgbClr val="29475B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BE9C134-4AFB-4039-9E19-FAFCA77783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647950"/>
            <a:ext cx="1428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1350" b="1">
                <a:solidFill>
                  <a:srgbClr val="1EC8E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350" b="1">
                <a:solidFill>
                  <a:srgbClr val="1EC8E5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EC8E5"/>
                </a:solidFill>
                <a:latin typeface="Arial"/>
                <a:ea typeface="Arial"/>
                <a:cs typeface="Arial"/>
              </a:rPr>
              <a:t>REQUEST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43054F1-F086-4D63-BF3D-1B116572E5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124200"/>
            <a:ext cx="14668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1125" b="0">
                <a:solidFill>
                  <a:srgbClr val="F5F8F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125" b="0">
                <a:solidFill>
                  <a:srgbClr val="F5F8FA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F5F8FA"/>
                </a:solidFill>
                <a:latin typeface="Arial"/>
                <a:ea typeface="Arial"/>
                <a:cs typeface="Arial"/>
              </a:rPr>
              <a:t>Structured constraints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3BB21E9-9471-460C-BE12-2163CECD36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19350" y="3009900"/>
            <a:ext cx="3429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2100" b="0">
                <a:solidFill>
                  <a:srgbClr val="8CCF3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2100" b="0">
                <a:solidFill>
                  <a:srgbClr val="8CCF3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8CCF3F"/>
                </a:solidFill>
                <a:latin typeface="Arial"/>
                <a:ea typeface="Arial"/>
                <a:cs typeface="Arial"/>
              </a:rPr>
              <a:t>→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26C274B-3E8B-4804-8375-C781A1CE2E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00350" y="2419350"/>
            <a:ext cx="1771650" cy="1524000"/>
          </a:xfrm>
          <a:prstGeom xmlns:a="http://schemas.openxmlformats.org/drawingml/2006/main" prst="roundRect">
            <a:avLst>
              <a:gd name="adj" fmla="val 3750"/>
            </a:avLst>
          </a:prstGeom>
          <a:solidFill xmlns:a="http://schemas.openxmlformats.org/drawingml/2006/main">
            <a:srgbClr val="10263A"/>
          </a:solidFill>
          <a:ln xmlns:a="http://schemas.openxmlformats.org/drawingml/2006/main" w="9525">
            <a:solidFill>
              <a:srgbClr val="29475B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817F5DF-8CE9-4420-AE0C-B25CBFDCFF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71800" y="2647950"/>
            <a:ext cx="1428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1350" b="1">
                <a:solidFill>
                  <a:srgbClr val="1EC8E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350" b="1">
                <a:solidFill>
                  <a:srgbClr val="1EC8E5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EC8E5"/>
                </a:solidFill>
                <a:latin typeface="Arial"/>
                <a:ea typeface="Arial"/>
                <a:cs typeface="Arial"/>
              </a:rPr>
              <a:t>ALLOCATE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3752012-B171-44C5-BCF9-6598D379F4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3124200"/>
            <a:ext cx="14668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1125" b="0">
                <a:solidFill>
                  <a:srgbClr val="F5F8F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125" b="0">
                <a:solidFill>
                  <a:srgbClr val="F5F8FA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F5F8FA"/>
                </a:solidFill>
                <a:latin typeface="Arial"/>
                <a:ea typeface="Arial"/>
                <a:cs typeface="Arial"/>
              </a:rPr>
              <a:t>Priority + fairness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ACD7699-595B-45F7-AC55-ABDC3FB7D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0100" y="3009900"/>
            <a:ext cx="3429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2100" b="0">
                <a:solidFill>
                  <a:srgbClr val="8CCF3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2100" b="0">
                <a:solidFill>
                  <a:srgbClr val="8CCF3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8CCF3F"/>
                </a:solidFill>
                <a:latin typeface="Arial"/>
                <a:ea typeface="Arial"/>
                <a:cs typeface="Arial"/>
              </a:rPr>
              <a:t>→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D1864F5-D5D1-4DF0-AD2E-120823A4C3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91100" y="2419350"/>
            <a:ext cx="1771650" cy="1524000"/>
          </a:xfrm>
          <a:prstGeom xmlns:a="http://schemas.openxmlformats.org/drawingml/2006/main" prst="roundRect">
            <a:avLst>
              <a:gd name="adj" fmla="val 3750"/>
            </a:avLst>
          </a:prstGeom>
          <a:solidFill xmlns:a="http://schemas.openxmlformats.org/drawingml/2006/main">
            <a:srgbClr val="10263A"/>
          </a:solidFill>
          <a:ln xmlns:a="http://schemas.openxmlformats.org/drawingml/2006/main" w="9525">
            <a:solidFill>
              <a:srgbClr val="29475B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AA0B661-8FF3-43D2-9988-85056248FE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62550" y="2647950"/>
            <a:ext cx="1428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1350" b="1">
                <a:solidFill>
                  <a:srgbClr val="1EC8E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350" b="1">
                <a:solidFill>
                  <a:srgbClr val="1EC8E5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EC8E5"/>
                </a:solidFill>
                <a:latin typeface="Arial"/>
                <a:ea typeface="Arial"/>
                <a:cs typeface="Arial"/>
              </a:rPr>
              <a:t>REVIEW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47D7C10-97C9-4E01-942C-9E8E54114D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3124200"/>
            <a:ext cx="14668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1125" b="0">
                <a:solidFill>
                  <a:srgbClr val="F5F8F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125" b="0">
                <a:solidFill>
                  <a:srgbClr val="F5F8FA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F5F8FA"/>
                </a:solidFill>
                <a:latin typeface="Arial"/>
                <a:ea typeface="Arial"/>
                <a:cs typeface="Arial"/>
              </a:rPr>
              <a:t>Human control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92C9BEE-C911-4190-BDC6-EB0D53C1DF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3009900"/>
            <a:ext cx="3429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2100" b="0">
                <a:solidFill>
                  <a:srgbClr val="8CCF3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2100" b="0">
                <a:solidFill>
                  <a:srgbClr val="8CCF3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8CCF3F"/>
                </a:solidFill>
                <a:latin typeface="Arial"/>
                <a:ea typeface="Arial"/>
                <a:cs typeface="Arial"/>
              </a:rPr>
              <a:t>→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7E57627-B0BA-492F-A6F2-7C06948196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2419350"/>
            <a:ext cx="1771650" cy="1524000"/>
          </a:xfrm>
          <a:prstGeom xmlns:a="http://schemas.openxmlformats.org/drawingml/2006/main" prst="roundRect">
            <a:avLst>
              <a:gd name="adj" fmla="val 3750"/>
            </a:avLst>
          </a:prstGeom>
          <a:solidFill xmlns:a="http://schemas.openxmlformats.org/drawingml/2006/main">
            <a:srgbClr val="10263A"/>
          </a:solidFill>
          <a:ln xmlns:a="http://schemas.openxmlformats.org/drawingml/2006/main" w="9525">
            <a:solidFill>
              <a:srgbClr val="29475B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AFE8564-253E-4359-8A15-77A7F9A4F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2647950"/>
            <a:ext cx="1428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1350" b="1">
                <a:solidFill>
                  <a:srgbClr val="1EC8E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350" b="1">
                <a:solidFill>
                  <a:srgbClr val="1EC8E5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EC8E5"/>
                </a:solidFill>
                <a:latin typeface="Arial"/>
                <a:ea typeface="Arial"/>
                <a:cs typeface="Arial"/>
              </a:rPr>
              <a:t>EXECUTE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CEF73F9-DF73-445A-A190-B09D9F3281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0" y="3124200"/>
            <a:ext cx="14668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1125" b="0">
                <a:solidFill>
                  <a:srgbClr val="F5F8F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125" b="0">
                <a:solidFill>
                  <a:srgbClr val="F5F8FA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F5F8FA"/>
                </a:solidFill>
                <a:latin typeface="Arial"/>
                <a:ea typeface="Arial"/>
                <a:cs typeface="Arial"/>
              </a:rPr>
              <a:t>Observed state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38119CF-E691-4E90-A951-35E784F517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3009900"/>
            <a:ext cx="3429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2100" b="0">
                <a:solidFill>
                  <a:srgbClr val="8CCF3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2100" b="0">
                <a:solidFill>
                  <a:srgbClr val="8CCF3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8CCF3F"/>
                </a:solidFill>
                <a:latin typeface="Arial"/>
                <a:ea typeface="Arial"/>
                <a:cs typeface="Arial"/>
              </a:rPr>
              <a:t>→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B6FC986-9293-4DA9-9DBE-DEC288BC67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72600" y="2419350"/>
            <a:ext cx="1771650" cy="1524000"/>
          </a:xfrm>
          <a:prstGeom xmlns:a="http://schemas.openxmlformats.org/drawingml/2006/main" prst="roundRect">
            <a:avLst>
              <a:gd name="adj" fmla="val 3750"/>
            </a:avLst>
          </a:prstGeom>
          <a:solidFill xmlns:a="http://schemas.openxmlformats.org/drawingml/2006/main">
            <a:srgbClr val="163147"/>
          </a:solidFill>
          <a:ln xmlns:a="http://schemas.openxmlformats.org/drawingml/2006/main" w="9525">
            <a:solidFill>
              <a:srgbClr val="8CCF3F"/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CBD96CF-103C-47B1-837B-8316E2F469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44050" y="2647950"/>
            <a:ext cx="1428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1350" b="1">
                <a:solidFill>
                  <a:srgbClr val="8CCF3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350" b="1">
                <a:solidFill>
                  <a:srgbClr val="8CCF3F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8CCF3F"/>
                </a:solidFill>
                <a:latin typeface="Arial"/>
                <a:ea typeface="Arial"/>
                <a:cs typeface="Arial"/>
              </a:rPr>
              <a:t>IMPROVE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84B38A2-AC08-480D-A04E-00837B05AA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3124200"/>
            <a:ext cx="14668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1125" b="0">
                <a:solidFill>
                  <a:srgbClr val="F5F8F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125" b="0">
                <a:solidFill>
                  <a:srgbClr val="F5F8FA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F5F8FA"/>
                </a:solidFill>
                <a:latin typeface="Arial"/>
                <a:ea typeface="Arial"/>
                <a:cs typeface="Arial"/>
              </a:rPr>
              <a:t>Utilization evidence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A5EFE46-F327-45EF-8EF8-248457F7E1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76750"/>
            <a:ext cx="10515600" cy="990600"/>
          </a:xfrm>
          <a:prstGeom xmlns:a="http://schemas.openxmlformats.org/drawingml/2006/main" prst="roundRect">
            <a:avLst>
              <a:gd name="adj" fmla="val 5769"/>
            </a:avLst>
          </a:prstGeom>
          <a:solidFill xmlns:a="http://schemas.openxmlformats.org/drawingml/2006/main">
            <a:srgbClr val="163147"/>
          </a:solidFill>
          <a:ln xmlns:a="http://schemas.openxmlformats.org/drawingml/2006/main" w="9525">
            <a:solidFill>
              <a:srgbClr val="29475B"/>
            </a:solidFill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07C9BB1-6708-4250-9973-CC320CCAB1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629150"/>
            <a:ext cx="99441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1500" b="0">
                <a:solidFill>
                  <a:srgbClr val="F5F8F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500" b="0">
                <a:solidFill>
                  <a:srgbClr val="F5F8FA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F5F8FA"/>
                </a:solidFill>
                <a:latin typeface="Arial"/>
                <a:ea typeface="Arial"/>
                <a:cs typeface="Arial"/>
              </a:rPr>
              <a:t>iPlan is not a generic calendar. Allocation rules, runtime state, and reporting share one domain model.</a:t>
            </a:r>
          </a:p>
        </p:txBody>
      </p:sp>
    </p:spTree>
    <p:extLst>
      <p:ext uri="{BB962C8B-B14F-4D97-AF65-F5344CB8AC3E}">
        <p14:creationId xmlns:p14="http://schemas.microsoft.com/office/powerpoint/2010/main" val="151635548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717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37731C6E-C050-43F4-80AB-D87BCCDBB3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CF3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52A0CBE-3896-46BC-BF49-740BE77D07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1000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900" b="1">
                <a:solidFill>
                  <a:srgbClr val="1EC8E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1">
                <a:solidFill>
                  <a:srgbClr val="1EC8E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1EC8E5"/>
                </a:solidFill>
                <a:latin typeface="Arial"/>
                <a:ea typeface="Arial"/>
                <a:cs typeface="Arial"/>
              </a:rPr>
              <a:t>CORE CAPABILITIES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AC0C4FA-1112-41FC-83B3-570E58CE6B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668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2700" b="1">
                <a:solidFill>
                  <a:srgbClr val="F5F8F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2700" b="1">
                <a:solidFill>
                  <a:srgbClr val="F5F8FA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F5F8FA"/>
                </a:solidFill>
                <a:latin typeface="Arial"/>
                <a:ea typeface="Arial"/>
                <a:cs typeface="Arial"/>
              </a:rPr>
              <a:t>Six capabilities that make the schedule operational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8F9E0E3-079D-4138-9E54-C2A252ECDC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2400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947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46827CB-5AD7-4B16-AA49-6A88B6A03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2476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675" b="0">
                <a:solidFill>
                  <a:srgbClr val="A7B8C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675" b="0">
                <a:solidFill>
                  <a:srgbClr val="A7B8C5"/>
                </a:solidFill>
                <a:latin typeface="Arial"/>
                <a:ea typeface="Arial"/>
                <a:cs typeface="Arial"/>
              </a:defRPr>
            </a:pPr>
            <a:r>
              <a:rPr sz="675" b="0">
                <a:solidFill>
                  <a:srgbClr val="A7B8C5"/>
                </a:solidFill>
                <a:latin typeface="Arial"/>
                <a:ea typeface="Arial"/>
                <a:cs typeface="Arial"/>
              </a:rPr>
              <a:t>iPlan  /  ivyent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1B180E1-2F0B-4B47-ACD7-7C0CD0D7BD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5334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r">
              <a:defRPr sz="675" b="0">
                <a:solidFill>
                  <a:srgbClr val="A7B8C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675" b="0">
                <a:solidFill>
                  <a:srgbClr val="A7B8C5"/>
                </a:solidFill>
                <a:latin typeface="Arial"/>
                <a:ea typeface="Arial"/>
                <a:cs typeface="Arial"/>
              </a:defRPr>
            </a:pPr>
            <a:r>
              <a:rPr sz="675" b="0">
                <a:solidFill>
                  <a:srgbClr val="A7B8C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57A13AB-CB5C-4FBA-9E79-79039ED1DC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24050"/>
            <a:ext cx="3429000" cy="1752600"/>
          </a:xfrm>
          <a:prstGeom xmlns:a="http://schemas.openxmlformats.org/drawingml/2006/main" prst="roundRect">
            <a:avLst>
              <a:gd name="adj" fmla="val 3261"/>
            </a:avLst>
          </a:prstGeom>
          <a:solidFill xmlns:a="http://schemas.openxmlformats.org/drawingml/2006/main">
            <a:srgbClr val="10263A"/>
          </a:solidFill>
          <a:ln xmlns:a="http://schemas.openxmlformats.org/drawingml/2006/main" w="9525">
            <a:solidFill>
              <a:srgbClr val="29475B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3974B3F-E94B-4F3E-ACC9-33D1CEAB82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114550"/>
            <a:ext cx="457200" cy="4572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1EC8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371BF15-0DC7-4123-9871-A92ED6D9D0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90750"/>
            <a:ext cx="381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1050" b="1">
                <a:solidFill>
                  <a:srgbClr val="071727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050" b="1">
                <a:solidFill>
                  <a:srgbClr val="071727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071727"/>
                </a:solidFill>
                <a:latin typeface="Arial"/>
                <a:ea typeface="Arial"/>
                <a:cs typeface="Arial"/>
              </a:rPr>
              <a:t>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6D00EE5-0C53-4CDD-B121-894389063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" y="2114550"/>
            <a:ext cx="2381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500" b="1">
                <a:solidFill>
                  <a:srgbClr val="F5F8F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F5F8FA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F5F8FA"/>
                </a:solidFill>
                <a:latin typeface="Arial"/>
                <a:ea typeface="Arial"/>
                <a:cs typeface="Arial"/>
              </a:rPr>
              <a:t>Structured reservation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2EFAAF5-B8B2-4642-9DE8-C76DB67A8A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762250"/>
            <a:ext cx="30480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050" b="0">
                <a:solidFill>
                  <a:srgbClr val="A7B8C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0" b="0">
                <a:solidFill>
                  <a:srgbClr val="A7B8C5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A7B8C5"/>
                </a:solidFill>
                <a:latin typeface="Arial"/>
                <a:ea typeface="Arial"/>
                <a:cs typeface="Arial"/>
              </a:rPr>
              <a:t>Device, boards/domains, time, alternatives, and project context.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BF70990-AB2C-49D5-93FF-11296AC6C4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1924050"/>
            <a:ext cx="3429000" cy="1752600"/>
          </a:xfrm>
          <a:prstGeom xmlns:a="http://schemas.openxmlformats.org/drawingml/2006/main" prst="roundRect">
            <a:avLst>
              <a:gd name="adj" fmla="val 3261"/>
            </a:avLst>
          </a:prstGeom>
          <a:solidFill xmlns:a="http://schemas.openxmlformats.org/drawingml/2006/main">
            <a:srgbClr val="10263A"/>
          </a:solidFill>
          <a:ln xmlns:a="http://schemas.openxmlformats.org/drawingml/2006/main" w="9525">
            <a:solidFill>
              <a:srgbClr val="29475B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4F526A1-6CA0-485D-B083-8C3903404C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57700" y="2114550"/>
            <a:ext cx="457200" cy="4572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8CCF3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0DBACFC-A238-4405-9878-F11486F68E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2190750"/>
            <a:ext cx="381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1050" b="1">
                <a:solidFill>
                  <a:srgbClr val="071727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050" b="1">
                <a:solidFill>
                  <a:srgbClr val="071727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071727"/>
                </a:solidFill>
                <a:latin typeface="Arial"/>
                <a:ea typeface="Arial"/>
                <a:cs typeface="Arial"/>
              </a:rPr>
              <a:t>AL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D87C9EA-EDC7-4C24-A3F9-3D6DFC85C1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67300" y="2114550"/>
            <a:ext cx="2381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500" b="1">
                <a:solidFill>
                  <a:srgbClr val="F5F8F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F5F8FA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F5F8FA"/>
                </a:solidFill>
                <a:latin typeface="Arial"/>
                <a:ea typeface="Arial"/>
                <a:cs typeface="Arial"/>
              </a:rPr>
              <a:t>Automated allocation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B21C20F-2BD6-4236-8176-4F023F73F5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57700" y="2762250"/>
            <a:ext cx="30480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050" b="0">
                <a:solidFill>
                  <a:srgbClr val="A7B8C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0" b="0">
                <a:solidFill>
                  <a:srgbClr val="A7B8C5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A7B8C5"/>
                </a:solidFill>
                <a:latin typeface="Arial"/>
                <a:ea typeface="Arial"/>
                <a:cs typeface="Arial"/>
              </a:rPr>
              <a:t>Priority, project fairness, constraints, and utilization.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B7515A3-6F63-4409-8ABC-79D63AB3EE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924050"/>
            <a:ext cx="3429000" cy="1752600"/>
          </a:xfrm>
          <a:prstGeom xmlns:a="http://schemas.openxmlformats.org/drawingml/2006/main" prst="roundRect">
            <a:avLst>
              <a:gd name="adj" fmla="val 3261"/>
            </a:avLst>
          </a:prstGeom>
          <a:solidFill xmlns:a="http://schemas.openxmlformats.org/drawingml/2006/main">
            <a:srgbClr val="10263A"/>
          </a:solidFill>
          <a:ln xmlns:a="http://schemas.openxmlformats.org/drawingml/2006/main" w="9525">
            <a:solidFill>
              <a:srgbClr val="29475B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ED39CBB-D2D2-402C-9B66-720FBCC1E6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2114550"/>
            <a:ext cx="457200" cy="4572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1EC8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A76D9A3-8A7C-4402-A772-B54155525C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2190750"/>
            <a:ext cx="381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1050" b="1">
                <a:solidFill>
                  <a:srgbClr val="071727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050" b="1">
                <a:solidFill>
                  <a:srgbClr val="071727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071727"/>
                </a:solidFill>
                <a:latin typeface="Arial"/>
                <a:ea typeface="Arial"/>
                <a:cs typeface="Arial"/>
              </a:rPr>
              <a:t>BF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F571EC9-3403-43E4-A9F7-91741F9F99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114550"/>
            <a:ext cx="2381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500" b="1">
                <a:solidFill>
                  <a:srgbClr val="F5F8F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F5F8FA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F5F8FA"/>
                </a:solidFill>
                <a:latin typeface="Arial"/>
                <a:ea typeface="Arial"/>
                <a:cs typeface="Arial"/>
              </a:rPr>
              <a:t>Backfill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A1EC7D2-CBB4-4DB8-8F21-43EEA6312D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2762250"/>
            <a:ext cx="30480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050" b="0">
                <a:solidFill>
                  <a:srgbClr val="A7B8C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0" b="0">
                <a:solidFill>
                  <a:srgbClr val="A7B8C5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A7B8C5"/>
                </a:solidFill>
                <a:latin typeface="Arial"/>
                <a:ea typeface="Arial"/>
                <a:cs typeface="Arial"/>
              </a:rPr>
              <a:t>Recover released or fragmented capacity for eligible orders.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16AA1F4-31D8-4B04-BF1D-15AD8C140B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3429000" cy="1752600"/>
          </a:xfrm>
          <a:prstGeom xmlns:a="http://schemas.openxmlformats.org/drawingml/2006/main" prst="roundRect">
            <a:avLst>
              <a:gd name="adj" fmla="val 3261"/>
            </a:avLst>
          </a:prstGeom>
          <a:solidFill xmlns:a="http://schemas.openxmlformats.org/drawingml/2006/main">
            <a:srgbClr val="10263A"/>
          </a:solidFill>
          <a:ln xmlns:a="http://schemas.openxmlformats.org/drawingml/2006/main" w="9525">
            <a:solidFill>
              <a:srgbClr val="29475B"/>
            </a:solidFill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84A75AC-DD14-4397-BE54-CA0A90DE3B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114800"/>
            <a:ext cx="457200" cy="4572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8CCF3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8A1E84F-276C-419D-AC3B-8ABBC66552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191000"/>
            <a:ext cx="381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1050" b="1">
                <a:solidFill>
                  <a:srgbClr val="071727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050" b="1">
                <a:solidFill>
                  <a:srgbClr val="071727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071727"/>
                </a:solidFill>
                <a:latin typeface="Arial"/>
                <a:ea typeface="Arial"/>
                <a:cs typeface="Arial"/>
              </a:rPr>
              <a:t>RT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92BD28F-22BB-433E-99C3-EF784D97A5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" y="4114800"/>
            <a:ext cx="2381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500" b="1">
                <a:solidFill>
                  <a:srgbClr val="F5F8F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F5F8FA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F5F8FA"/>
                </a:solidFill>
                <a:latin typeface="Arial"/>
                <a:ea typeface="Arial"/>
                <a:cs typeface="Arial"/>
              </a:rPr>
              <a:t>Runtime monitoring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DC2535B-040A-403C-820D-88E536A099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762500"/>
            <a:ext cx="30480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050" b="0">
                <a:solidFill>
                  <a:srgbClr val="A7B8C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0" b="0">
                <a:solidFill>
                  <a:srgbClr val="A7B8C5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A7B8C5"/>
                </a:solidFill>
                <a:latin typeface="Arial"/>
                <a:ea typeface="Arial"/>
                <a:cs typeface="Arial"/>
              </a:rPr>
              <a:t>Connect assignments to observed device and user state.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6AF7C2F-7621-4B21-9E5A-B561887B8A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3924300"/>
            <a:ext cx="3429000" cy="1752600"/>
          </a:xfrm>
          <a:prstGeom xmlns:a="http://schemas.openxmlformats.org/drawingml/2006/main" prst="roundRect">
            <a:avLst>
              <a:gd name="adj" fmla="val 3261"/>
            </a:avLst>
          </a:prstGeom>
          <a:solidFill xmlns:a="http://schemas.openxmlformats.org/drawingml/2006/main">
            <a:srgbClr val="10263A"/>
          </a:solidFill>
          <a:ln xmlns:a="http://schemas.openxmlformats.org/drawingml/2006/main" w="9525">
            <a:solidFill>
              <a:srgbClr val="29475B"/>
            </a:solidFill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ADEB54A6-AB0F-406D-A9ED-330D497140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57700" y="4114800"/>
            <a:ext cx="457200" cy="4572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1EC8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320D5C68-EFFF-4EBD-94E5-0F8ABDE62A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4191000"/>
            <a:ext cx="381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1050" b="1">
                <a:solidFill>
                  <a:srgbClr val="071727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050" b="1">
                <a:solidFill>
                  <a:srgbClr val="071727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071727"/>
                </a:solidFill>
                <a:latin typeface="Arial"/>
                <a:ea typeface="Arial"/>
                <a:cs typeface="Arial"/>
              </a:rPr>
              <a:t>AC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EC9F922C-4A89-4E02-976D-716F71FB28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67300" y="4114800"/>
            <a:ext cx="2381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500" b="1">
                <a:solidFill>
                  <a:srgbClr val="F5F8F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F5F8FA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F5F8FA"/>
                </a:solidFill>
                <a:latin typeface="Arial"/>
                <a:ea typeface="Arial"/>
                <a:cs typeface="Arial"/>
              </a:rPr>
              <a:t>Access control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E86F754B-F043-4C4B-B6D1-525596DFB1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57700" y="4762500"/>
            <a:ext cx="30480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050" b="0">
                <a:solidFill>
                  <a:srgbClr val="A7B8C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0" b="0">
                <a:solidFill>
                  <a:srgbClr val="A7B8C5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A7B8C5"/>
                </a:solidFill>
                <a:latin typeface="Arial"/>
                <a:ea typeface="Arial"/>
                <a:cs typeface="Arial"/>
              </a:rPr>
              <a:t>JWT, LDAP, Casbin RBAC, and permission-aware actions.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99C52317-C09C-4BCF-88E5-A683D4023F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3924300"/>
            <a:ext cx="3429000" cy="1752600"/>
          </a:xfrm>
          <a:prstGeom xmlns:a="http://schemas.openxmlformats.org/drawingml/2006/main" prst="roundRect">
            <a:avLst>
              <a:gd name="adj" fmla="val 3261"/>
            </a:avLst>
          </a:prstGeom>
          <a:solidFill xmlns:a="http://schemas.openxmlformats.org/drawingml/2006/main">
            <a:srgbClr val="10263A"/>
          </a:solidFill>
          <a:ln xmlns:a="http://schemas.openxmlformats.org/drawingml/2006/main" w="9525">
            <a:solidFill>
              <a:srgbClr val="29475B"/>
            </a:solidFill>
            <a:prstDash val="solid"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CE5B3ACE-881D-46BC-9BDB-018EB40506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4114800"/>
            <a:ext cx="457200" cy="4572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8CCF3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10EC1707-1E4E-44AC-818B-F2036C4F69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4191000"/>
            <a:ext cx="381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1050" b="1">
                <a:solidFill>
                  <a:srgbClr val="071727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050" b="1">
                <a:solidFill>
                  <a:srgbClr val="071727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071727"/>
                </a:solidFill>
                <a:latin typeface="Arial"/>
                <a:ea typeface="Arial"/>
                <a:cs typeface="Arial"/>
              </a:rPr>
              <a:t>AN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C4A1F2F3-5068-432D-8663-1305A7C31C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114800"/>
            <a:ext cx="2381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500" b="1">
                <a:solidFill>
                  <a:srgbClr val="F5F8F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F5F8FA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F5F8FA"/>
                </a:solidFill>
                <a:latin typeface="Arial"/>
                <a:ea typeface="Arial"/>
                <a:cs typeface="Arial"/>
              </a:rPr>
              <a:t>Analytics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AE91BC20-18CE-47F7-8D94-AEEB788113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4762500"/>
            <a:ext cx="30480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050" b="0">
                <a:solidFill>
                  <a:srgbClr val="A7B8C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0" b="0">
                <a:solidFill>
                  <a:srgbClr val="A7B8C5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A7B8C5"/>
                </a:solidFill>
                <a:latin typeface="Arial"/>
                <a:ea typeface="Arial"/>
                <a:cs typeface="Arial"/>
              </a:rPr>
              <a:t>Compare requested, assigned, and consumed time.</a:t>
            </a:r>
          </a:p>
        </p:txBody>
      </p:sp>
    </p:spTree>
    <p:extLst>
      <p:ext uri="{BB962C8B-B14F-4D97-AF65-F5344CB8AC3E}">
        <p14:creationId xmlns:p14="http://schemas.microsoft.com/office/powerpoint/2010/main" val="203712754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717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36B93A35-F086-4713-8831-9C384BC44F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CF3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FF0D37A-9B3D-46CC-B093-AD62B505E1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1000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900" b="1">
                <a:solidFill>
                  <a:srgbClr val="1EC8E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1">
                <a:solidFill>
                  <a:srgbClr val="1EC8E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1EC8E5"/>
                </a:solidFill>
                <a:latin typeface="Arial"/>
                <a:ea typeface="Arial"/>
                <a:cs typeface="Arial"/>
              </a:rPr>
              <a:t>USER WORKFLOW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A94178B-5BCC-4FE6-B49D-6AA7DA0FE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668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2700" b="1">
                <a:solidFill>
                  <a:srgbClr val="F5F8F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2700" b="1">
                <a:solidFill>
                  <a:srgbClr val="F5F8FA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F5F8FA"/>
                </a:solidFill>
                <a:latin typeface="Arial"/>
                <a:ea typeface="Arial"/>
                <a:cs typeface="Arial"/>
              </a:rPr>
              <a:t>Capture constraints once, then let the workflow carry them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0AF90E6-49BB-43CA-BFDB-F7CD88F212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2400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947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32E34D2-6D72-42A0-8BBE-E8283DB7B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2476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675" b="0">
                <a:solidFill>
                  <a:srgbClr val="A7B8C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675" b="0">
                <a:solidFill>
                  <a:srgbClr val="A7B8C5"/>
                </a:solidFill>
                <a:latin typeface="Arial"/>
                <a:ea typeface="Arial"/>
                <a:cs typeface="Arial"/>
              </a:defRPr>
            </a:pPr>
            <a:r>
              <a:rPr sz="675" b="0">
                <a:solidFill>
                  <a:srgbClr val="A7B8C5"/>
                </a:solidFill>
                <a:latin typeface="Arial"/>
                <a:ea typeface="Arial"/>
                <a:cs typeface="Arial"/>
              </a:rPr>
              <a:t>iPlan  /  ivyent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16DE3F9-CEAA-4C77-A81B-3D72BC0B4F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5334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r">
              <a:defRPr sz="675" b="0">
                <a:solidFill>
                  <a:srgbClr val="A7B8C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675" b="0">
                <a:solidFill>
                  <a:srgbClr val="A7B8C5"/>
                </a:solidFill>
                <a:latin typeface="Arial"/>
                <a:ea typeface="Arial"/>
                <a:cs typeface="Arial"/>
              </a:defRPr>
            </a:pPr>
            <a:r>
              <a:rPr sz="675" b="0">
                <a:solidFill>
                  <a:srgbClr val="A7B8C5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82CF6DF-C545-47D8-90CF-2784326ED83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9b78659f6624d3e"/>
          <a:stretch xmlns:a="http://schemas.openxmlformats.org/drawingml/2006/main"/>
        </p:blipFill>
        <p:spPr>
          <a:xfrm xmlns:a="http://schemas.openxmlformats.org/drawingml/2006/main">
            <a:off x="609600" y="2037551"/>
            <a:ext cx="3429000" cy="3754448"/>
          </a:xfrm>
          <a:prstGeom xmlns:a="http://schemas.openxmlformats.org/drawingml/2006/main" prst="rect">
            <a:avLst/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71CA0D9-2AAC-47DC-A45A-8C4C5BBE52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1866900"/>
            <a:ext cx="7219950" cy="4095750"/>
          </a:xfrm>
          <a:prstGeom xmlns:a="http://schemas.openxmlformats.org/drawingml/2006/main" prst="roundRect">
            <a:avLst>
              <a:gd name="adj" fmla="val 1395"/>
            </a:avLst>
          </a:prstGeom>
          <a:solidFill xmlns:a="http://schemas.openxmlformats.org/drawingml/2006/main">
            <a:srgbClr val="10263A"/>
          </a:solidFill>
          <a:ln xmlns:a="http://schemas.openxmlformats.org/drawingml/2006/main" w="9525">
            <a:solidFill>
              <a:srgbClr val="29475B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E748BCA-931C-41C6-B687-A6091B04A1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038350"/>
            <a:ext cx="361950" cy="361950"/>
          </a:xfrm>
          <a:prstGeom xmlns:a="http://schemas.openxmlformats.org/drawingml/2006/main" prst="roundRect">
            <a:avLst>
              <a:gd name="adj" fmla="val 15789"/>
            </a:avLst>
          </a:prstGeom>
          <a:solidFill xmlns:a="http://schemas.openxmlformats.org/drawingml/2006/main">
            <a:srgbClr val="1EC8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943533C-13D1-43DC-9380-7445A2CF15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9150" y="2085975"/>
            <a:ext cx="2476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1050" b="1">
                <a:solidFill>
                  <a:srgbClr val="071727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050" b="1">
                <a:solidFill>
                  <a:srgbClr val="071727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071727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5366433-DBA6-4D90-AC4B-D28C76A503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05400" y="2038350"/>
            <a:ext cx="1143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275" b="1">
                <a:solidFill>
                  <a:srgbClr val="F5F8F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75" b="1">
                <a:solidFill>
                  <a:srgbClr val="F5F8FA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5F8FA"/>
                </a:solidFill>
                <a:latin typeface="Arial"/>
                <a:ea typeface="Arial"/>
                <a:cs typeface="Arial"/>
              </a:rPr>
              <a:t>Submit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06DA86D-E22D-4230-89C7-5AA6F4B1DA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2038350"/>
            <a:ext cx="4914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050" b="0">
                <a:solidFill>
                  <a:srgbClr val="A7B8C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0" b="0">
                <a:solidFill>
                  <a:srgbClr val="A7B8C5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A7B8C5"/>
                </a:solidFill>
                <a:latin typeface="Arial"/>
                <a:ea typeface="Arial"/>
                <a:cs typeface="Arial"/>
              </a:rPr>
              <a:t>Project, device, capacity, time, alternatives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B16ADD3-7787-4E58-AC8C-8C41B2F57F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43450" y="2400300"/>
            <a:ext cx="1905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947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D0D2331-F774-4A24-AAE5-786557FAD1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67000"/>
            <a:ext cx="361950" cy="361950"/>
          </a:xfrm>
          <a:prstGeom xmlns:a="http://schemas.openxmlformats.org/drawingml/2006/main" prst="roundRect">
            <a:avLst>
              <a:gd name="adj" fmla="val 15789"/>
            </a:avLst>
          </a:prstGeom>
          <a:solidFill xmlns:a="http://schemas.openxmlformats.org/drawingml/2006/main">
            <a:srgbClr val="1EC8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60A1EE7-6ABE-4980-ACD0-BEECBE96BD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9150" y="2714625"/>
            <a:ext cx="2476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1050" b="1">
                <a:solidFill>
                  <a:srgbClr val="071727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050" b="1">
                <a:solidFill>
                  <a:srgbClr val="071727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071727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2DEFE88-6ADB-436A-AB18-899CCBCDC4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05400" y="2667000"/>
            <a:ext cx="1143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275" b="1">
                <a:solidFill>
                  <a:srgbClr val="F5F8F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75" b="1">
                <a:solidFill>
                  <a:srgbClr val="F5F8FA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5F8FA"/>
                </a:solidFill>
                <a:latin typeface="Arial"/>
                <a:ea typeface="Arial"/>
                <a:cs typeface="Arial"/>
              </a:rPr>
              <a:t>Lock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3AED702-065B-4276-A773-D8771CD702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2667000"/>
            <a:ext cx="4914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050" b="0">
                <a:solidFill>
                  <a:srgbClr val="A7B8C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0" b="0">
                <a:solidFill>
                  <a:srgbClr val="A7B8C5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A7B8C5"/>
                </a:solidFill>
                <a:latin typeface="Arial"/>
                <a:ea typeface="Arial"/>
                <a:cs typeface="Arial"/>
              </a:rPr>
              <a:t>Freeze eligible requests at the cutoff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A1AAD78-78F7-49F2-87A3-B5B42F5955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43450" y="3028950"/>
            <a:ext cx="1905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947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4F6312A-7E99-436A-9F6F-D1D2C19B52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295650"/>
            <a:ext cx="361950" cy="361950"/>
          </a:xfrm>
          <a:prstGeom xmlns:a="http://schemas.openxmlformats.org/drawingml/2006/main" prst="roundRect">
            <a:avLst>
              <a:gd name="adj" fmla="val 15789"/>
            </a:avLst>
          </a:prstGeom>
          <a:solidFill xmlns:a="http://schemas.openxmlformats.org/drawingml/2006/main">
            <a:srgbClr val="1EC8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1426459-56A0-4F40-8B4E-D24CBBE69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9150" y="3343275"/>
            <a:ext cx="2476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1050" b="1">
                <a:solidFill>
                  <a:srgbClr val="071727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050" b="1">
                <a:solidFill>
                  <a:srgbClr val="071727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071727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8B133FC-DE56-4AD0-B14F-21163C3194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05400" y="3295650"/>
            <a:ext cx="1143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275" b="1">
                <a:solidFill>
                  <a:srgbClr val="F5F8F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75" b="1">
                <a:solidFill>
                  <a:srgbClr val="F5F8FA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5F8FA"/>
                </a:solidFill>
                <a:latin typeface="Arial"/>
                <a:ea typeface="Arial"/>
                <a:cs typeface="Arial"/>
              </a:rPr>
              <a:t>Generate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B828AB7-E6F9-45E6-8604-D64FA1A51D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3295650"/>
            <a:ext cx="4914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050" b="0">
                <a:solidFill>
                  <a:srgbClr val="A7B8C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0" b="0">
                <a:solidFill>
                  <a:srgbClr val="A7B8C5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A7B8C5"/>
                </a:solidFill>
                <a:latin typeface="Arial"/>
                <a:ea typeface="Arial"/>
                <a:cs typeface="Arial"/>
              </a:rPr>
              <a:t>Build candidate allocation plans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274D34D-2A33-4648-9494-3935187A00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43450" y="3657600"/>
            <a:ext cx="1905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947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8A29A4D-6660-4537-B4F6-C4FDD349DD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924300"/>
            <a:ext cx="361950" cy="361950"/>
          </a:xfrm>
          <a:prstGeom xmlns:a="http://schemas.openxmlformats.org/drawingml/2006/main" prst="roundRect">
            <a:avLst>
              <a:gd name="adj" fmla="val 15789"/>
            </a:avLst>
          </a:prstGeom>
          <a:solidFill xmlns:a="http://schemas.openxmlformats.org/drawingml/2006/main">
            <a:srgbClr val="8CCF3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E60D900-AE00-4390-9B33-4787251CE2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9150" y="3971925"/>
            <a:ext cx="2476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1050" b="1">
                <a:solidFill>
                  <a:srgbClr val="071727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050" b="1">
                <a:solidFill>
                  <a:srgbClr val="071727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071727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694F3C3-FBE9-4CBC-997C-144B3F87BC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05400" y="3924300"/>
            <a:ext cx="1143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275" b="1">
                <a:solidFill>
                  <a:srgbClr val="F5F8F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75" b="1">
                <a:solidFill>
                  <a:srgbClr val="F5F8FA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5F8FA"/>
                </a:solidFill>
                <a:latin typeface="Arial"/>
                <a:ea typeface="Arial"/>
                <a:cs typeface="Arial"/>
              </a:rPr>
              <a:t>Review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03BF8DA-8DA9-4ACD-99E0-3191BEF81A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3924300"/>
            <a:ext cx="4914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050" b="0">
                <a:solidFill>
                  <a:srgbClr val="A7B8C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0" b="0">
                <a:solidFill>
                  <a:srgbClr val="A7B8C5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A7B8C5"/>
                </a:solidFill>
                <a:latin typeface="Arial"/>
                <a:ea typeface="Arial"/>
                <a:cs typeface="Arial"/>
              </a:rPr>
              <a:t>Explain unmatched orders and exceptions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5655BCBF-EEE1-4289-8597-F07727889E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43450" y="4286250"/>
            <a:ext cx="1905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947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CBD477BE-4274-4CD3-A818-BD8BEDA81A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552950"/>
            <a:ext cx="361950" cy="361950"/>
          </a:xfrm>
          <a:prstGeom xmlns:a="http://schemas.openxmlformats.org/drawingml/2006/main" prst="roundRect">
            <a:avLst>
              <a:gd name="adj" fmla="val 15789"/>
            </a:avLst>
          </a:prstGeom>
          <a:solidFill xmlns:a="http://schemas.openxmlformats.org/drawingml/2006/main">
            <a:srgbClr val="8CCF3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1F1C2A21-608D-4484-A760-B1D6D597B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9150" y="4600575"/>
            <a:ext cx="2476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1050" b="1">
                <a:solidFill>
                  <a:srgbClr val="071727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050" b="1">
                <a:solidFill>
                  <a:srgbClr val="071727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071727"/>
                </a:solidFill>
                <a:latin typeface="Arial"/>
                <a:ea typeface="Arial"/>
                <a:cs typeface="Arial"/>
              </a:rPr>
              <a:t>5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A683D16C-4A89-412A-B08F-2041F5C7E7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05400" y="4552950"/>
            <a:ext cx="1143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275" b="1">
                <a:solidFill>
                  <a:srgbClr val="F5F8F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75" b="1">
                <a:solidFill>
                  <a:srgbClr val="F5F8FA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5F8FA"/>
                </a:solidFill>
                <a:latin typeface="Arial"/>
                <a:ea typeface="Arial"/>
                <a:cs typeface="Arial"/>
              </a:rPr>
              <a:t>Publish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B496F6E5-8011-4BE3-ADEA-95A0AA78A0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4552950"/>
            <a:ext cx="4914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050" b="0">
                <a:solidFill>
                  <a:srgbClr val="A7B8C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0" b="0">
                <a:solidFill>
                  <a:srgbClr val="A7B8C5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A7B8C5"/>
                </a:solidFill>
                <a:latin typeface="Arial"/>
                <a:ea typeface="Arial"/>
                <a:cs typeface="Arial"/>
              </a:rPr>
              <a:t>Notify users and open the execution window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2017E29D-3895-43C9-8ECB-5AF2A541B5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43450" y="4914900"/>
            <a:ext cx="1905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947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B71903BD-0609-434F-82D6-91AECFBED1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81600"/>
            <a:ext cx="361950" cy="361950"/>
          </a:xfrm>
          <a:prstGeom xmlns:a="http://schemas.openxmlformats.org/drawingml/2006/main" prst="roundRect">
            <a:avLst>
              <a:gd name="adj" fmla="val 15789"/>
            </a:avLst>
          </a:prstGeom>
          <a:solidFill xmlns:a="http://schemas.openxmlformats.org/drawingml/2006/main">
            <a:srgbClr val="8CCF3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84EB8BA8-5068-4E65-A65A-AF3A06BC22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9150" y="5229225"/>
            <a:ext cx="2476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1050" b="1">
                <a:solidFill>
                  <a:srgbClr val="071727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050" b="1">
                <a:solidFill>
                  <a:srgbClr val="071727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071727"/>
                </a:solidFill>
                <a:latin typeface="Arial"/>
                <a:ea typeface="Arial"/>
                <a:cs typeface="Arial"/>
              </a:rPr>
              <a:t>6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1DDCDE81-8AD1-4829-84F3-AACCA5D800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05400" y="5181600"/>
            <a:ext cx="1143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275" b="1">
                <a:solidFill>
                  <a:srgbClr val="F5F8F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75" b="1">
                <a:solidFill>
                  <a:srgbClr val="F5F8FA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5F8FA"/>
                </a:solidFill>
                <a:latin typeface="Arial"/>
                <a:ea typeface="Arial"/>
                <a:cs typeface="Arial"/>
              </a:rPr>
              <a:t>Measure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5DF7421B-7ADC-4AD0-921F-6CCC9867B3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5181600"/>
            <a:ext cx="4914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050" b="0">
                <a:solidFill>
                  <a:srgbClr val="A7B8C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0" b="0">
                <a:solidFill>
                  <a:srgbClr val="A7B8C5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A7B8C5"/>
                </a:solidFill>
                <a:latin typeface="Arial"/>
                <a:ea typeface="Arial"/>
                <a:cs typeface="Arial"/>
              </a:rPr>
              <a:t>Use observed state for reporting and policy</a:t>
            </a:r>
          </a:p>
        </p:txBody>
      </p:sp>
    </p:spTree>
    <p:extLst>
      <p:ext uri="{BB962C8B-B14F-4D97-AF65-F5344CB8AC3E}">
        <p14:creationId xmlns:p14="http://schemas.microsoft.com/office/powerpoint/2010/main" val="181236316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717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26B0341-39B9-4C47-B7E9-3AF2DBF57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CF3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A7CA609-C3B9-4AE1-A19F-552E56AF5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1000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900" b="1">
                <a:solidFill>
                  <a:srgbClr val="1EC8E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1">
                <a:solidFill>
                  <a:srgbClr val="1EC8E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1EC8E5"/>
                </a:solidFill>
                <a:latin typeface="Arial"/>
                <a:ea typeface="Arial"/>
                <a:cs typeface="Arial"/>
              </a:rPr>
              <a:t>ALLOCATION ENGINE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7694DCA-6E46-4D57-99E1-26D6FCC218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668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2700" b="1">
                <a:solidFill>
                  <a:srgbClr val="F5F8F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2700" b="1">
                <a:solidFill>
                  <a:srgbClr val="F5F8FA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F5F8FA"/>
                </a:solidFill>
                <a:latin typeface="Arial"/>
                <a:ea typeface="Arial"/>
                <a:cs typeface="Arial"/>
              </a:rPr>
              <a:t>Automation that remains explainable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E1F5F77-6A83-41EE-96FF-24F99049A0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2400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947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DF8DB3C-1184-43B0-A97B-712D120BBD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2476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675" b="0">
                <a:solidFill>
                  <a:srgbClr val="A7B8C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675" b="0">
                <a:solidFill>
                  <a:srgbClr val="A7B8C5"/>
                </a:solidFill>
                <a:latin typeface="Arial"/>
                <a:ea typeface="Arial"/>
                <a:cs typeface="Arial"/>
              </a:defRPr>
            </a:pPr>
            <a:r>
              <a:rPr sz="675" b="0">
                <a:solidFill>
                  <a:srgbClr val="A7B8C5"/>
                </a:solidFill>
                <a:latin typeface="Arial"/>
                <a:ea typeface="Arial"/>
                <a:cs typeface="Arial"/>
              </a:rPr>
              <a:t>iPlan  /  ivyent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C3E496C-2EAE-4352-AF46-6D426BDDEE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5334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r">
              <a:defRPr sz="675" b="0">
                <a:solidFill>
                  <a:srgbClr val="A7B8C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675" b="0">
                <a:solidFill>
                  <a:srgbClr val="A7B8C5"/>
                </a:solidFill>
                <a:latin typeface="Arial"/>
                <a:ea typeface="Arial"/>
                <a:cs typeface="Arial"/>
              </a:defRPr>
            </a:pPr>
            <a:r>
              <a:rPr sz="675" b="0">
                <a:solidFill>
                  <a:srgbClr val="A7B8C5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1773DA4-B7AE-448E-8F8D-CAE7231029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43100"/>
            <a:ext cx="5181600" cy="1333500"/>
          </a:xfrm>
          <a:prstGeom xmlns:a="http://schemas.openxmlformats.org/drawingml/2006/main" prst="roundRect">
            <a:avLst>
              <a:gd name="adj" fmla="val 4286"/>
            </a:avLst>
          </a:prstGeom>
          <a:solidFill xmlns:a="http://schemas.openxmlformats.org/drawingml/2006/main">
            <a:srgbClr val="10263A"/>
          </a:solidFill>
          <a:ln xmlns:a="http://schemas.openxmlformats.org/drawingml/2006/main" w="9525">
            <a:solidFill>
              <a:srgbClr val="29475B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12F76A9-9EBB-43B3-B886-9D4F1DEFEF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114550"/>
            <a:ext cx="5143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975" b="1">
                <a:solidFill>
                  <a:srgbClr val="1EC8E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75" b="1">
                <a:solidFill>
                  <a:srgbClr val="1EC8E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1EC8E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9D87556-1760-47F6-9825-06188BA861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2095500"/>
            <a:ext cx="4095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575" b="1">
                <a:solidFill>
                  <a:srgbClr val="F5F8F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575" b="1">
                <a:solidFill>
                  <a:srgbClr val="F5F8FA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F5F8FA"/>
                </a:solidFill>
                <a:latin typeface="Arial"/>
                <a:ea typeface="Arial"/>
                <a:cs typeface="Arial"/>
              </a:rPr>
              <a:t>Business priority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A03010F-7EA1-455E-B5DD-1DF3B86652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2495550"/>
            <a:ext cx="40957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050" b="0">
                <a:solidFill>
                  <a:srgbClr val="A7B8C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0" b="0">
                <a:solidFill>
                  <a:srgbClr val="A7B8C5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A7B8C5"/>
                </a:solidFill>
                <a:latin typeface="Arial"/>
                <a:ea typeface="Arial"/>
                <a:cs typeface="Arial"/>
              </a:rPr>
              <a:t>Honor approved project and request priority.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DC7E4C2-BF7A-4232-A459-63332AE6EC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943100"/>
            <a:ext cx="5181600" cy="1333500"/>
          </a:xfrm>
          <a:prstGeom xmlns:a="http://schemas.openxmlformats.org/drawingml/2006/main" prst="roundRect">
            <a:avLst>
              <a:gd name="adj" fmla="val 4286"/>
            </a:avLst>
          </a:prstGeom>
          <a:solidFill xmlns:a="http://schemas.openxmlformats.org/drawingml/2006/main">
            <a:srgbClr val="10263A"/>
          </a:solidFill>
          <a:ln xmlns:a="http://schemas.openxmlformats.org/drawingml/2006/main" w="9525">
            <a:solidFill>
              <a:srgbClr val="29475B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58D54E6-849F-4A7B-882A-878F4C3EDF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114550"/>
            <a:ext cx="5143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975" b="1">
                <a:solidFill>
                  <a:srgbClr val="1EC8E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75" b="1">
                <a:solidFill>
                  <a:srgbClr val="1EC8E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1EC8E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A7E4947-247C-4AD5-A97C-62E9677563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77050" y="2095500"/>
            <a:ext cx="4095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575" b="1">
                <a:solidFill>
                  <a:srgbClr val="F5F8F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575" b="1">
                <a:solidFill>
                  <a:srgbClr val="F5F8FA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F5F8FA"/>
                </a:solidFill>
                <a:latin typeface="Arial"/>
                <a:ea typeface="Arial"/>
                <a:cs typeface="Arial"/>
              </a:rPr>
              <a:t>Project fairness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964D8A5-E732-40A3-A5B2-A681D93D2A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77050" y="2495550"/>
            <a:ext cx="40957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050" b="0">
                <a:solidFill>
                  <a:srgbClr val="A7B8C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0" b="0">
                <a:solidFill>
                  <a:srgbClr val="A7B8C5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A7B8C5"/>
                </a:solidFill>
                <a:latin typeface="Arial"/>
                <a:ea typeface="Arial"/>
                <a:cs typeface="Arial"/>
              </a:rPr>
              <a:t>Avoid persistent concentration of scarce capacity.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70A2810-6C60-4538-B05C-A7750A4661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24250"/>
            <a:ext cx="5181600" cy="1333500"/>
          </a:xfrm>
          <a:prstGeom xmlns:a="http://schemas.openxmlformats.org/drawingml/2006/main" prst="roundRect">
            <a:avLst>
              <a:gd name="adj" fmla="val 4286"/>
            </a:avLst>
          </a:prstGeom>
          <a:solidFill xmlns:a="http://schemas.openxmlformats.org/drawingml/2006/main">
            <a:srgbClr val="10263A"/>
          </a:solidFill>
          <a:ln xmlns:a="http://schemas.openxmlformats.org/drawingml/2006/main" w="9525">
            <a:solidFill>
              <a:srgbClr val="29475B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8176F18-D533-475E-8DEB-6C6225D880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695700"/>
            <a:ext cx="5143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975" b="1">
                <a:solidFill>
                  <a:srgbClr val="8CCF3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75" b="1">
                <a:solidFill>
                  <a:srgbClr val="8CCF3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8CCF3F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4F653FA-1843-415A-9FC7-DEBA836C47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3676650"/>
            <a:ext cx="4095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575" b="1">
                <a:solidFill>
                  <a:srgbClr val="F5F8F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575" b="1">
                <a:solidFill>
                  <a:srgbClr val="F5F8FA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F5F8FA"/>
                </a:solidFill>
                <a:latin typeface="Arial"/>
                <a:ea typeface="Arial"/>
                <a:cs typeface="Arial"/>
              </a:rPr>
              <a:t>Constraint fit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CE2CC75-8DCC-432B-B44A-9CC6E112E0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4076700"/>
            <a:ext cx="40957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050" b="0">
                <a:solidFill>
                  <a:srgbClr val="A7B8C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0" b="0">
                <a:solidFill>
                  <a:srgbClr val="A7B8C5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A7B8C5"/>
                </a:solidFill>
                <a:latin typeface="Arial"/>
                <a:ea typeface="Arial"/>
                <a:cs typeface="Arial"/>
              </a:rPr>
              <a:t>Respect device, capacity, continuity, and timing rules.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BFF0B67-2D32-4AF7-B8B0-ED4AFD0D86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524250"/>
            <a:ext cx="5181600" cy="1333500"/>
          </a:xfrm>
          <a:prstGeom xmlns:a="http://schemas.openxmlformats.org/drawingml/2006/main" prst="roundRect">
            <a:avLst>
              <a:gd name="adj" fmla="val 4286"/>
            </a:avLst>
          </a:prstGeom>
          <a:solidFill xmlns:a="http://schemas.openxmlformats.org/drawingml/2006/main">
            <a:srgbClr val="10263A"/>
          </a:solidFill>
          <a:ln xmlns:a="http://schemas.openxmlformats.org/drawingml/2006/main" w="9525">
            <a:solidFill>
              <a:srgbClr val="29475B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4A0D545-9E0B-4672-8D5A-819290C563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695700"/>
            <a:ext cx="5143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975" b="1">
                <a:solidFill>
                  <a:srgbClr val="8CCF3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75" b="1">
                <a:solidFill>
                  <a:srgbClr val="8CCF3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8CCF3F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AD1DC6A-1465-44CB-95A6-15EDEFD8C8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77050" y="3676650"/>
            <a:ext cx="4095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575" b="1">
                <a:solidFill>
                  <a:srgbClr val="F5F8F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575" b="1">
                <a:solidFill>
                  <a:srgbClr val="F5F8FA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F5F8FA"/>
                </a:solidFill>
                <a:latin typeface="Arial"/>
                <a:ea typeface="Arial"/>
                <a:cs typeface="Arial"/>
              </a:rPr>
              <a:t>Resource utilization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C23E348-E58E-4197-9CDB-7BB58DD493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77050" y="4076700"/>
            <a:ext cx="40957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050" b="0">
                <a:solidFill>
                  <a:srgbClr val="A7B8C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0" b="0">
                <a:solidFill>
                  <a:srgbClr val="A7B8C5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A7B8C5"/>
                </a:solidFill>
                <a:latin typeface="Arial"/>
                <a:ea typeface="Arial"/>
                <a:cs typeface="Arial"/>
              </a:rPr>
              <a:t>Reduce unusable gaps inside the allocation period.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07630C6-6750-402B-98AA-CF955FF8E3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57800"/>
            <a:ext cx="10668000" cy="666750"/>
          </a:xfrm>
          <a:prstGeom xmlns:a="http://schemas.openxmlformats.org/drawingml/2006/main" prst="roundRect">
            <a:avLst>
              <a:gd name="adj" fmla="val 8571"/>
            </a:avLst>
          </a:prstGeom>
          <a:solidFill xmlns:a="http://schemas.openxmlformats.org/drawingml/2006/main">
            <a:srgbClr val="163147"/>
          </a:solidFill>
          <a:ln xmlns:a="http://schemas.openxmlformats.org/drawingml/2006/main" w="9525">
            <a:solidFill>
              <a:srgbClr val="8CCF3F"/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71FDAB0-CAEB-435D-985D-A947A80122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353050"/>
            <a:ext cx="102108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1200" b="0">
                <a:solidFill>
                  <a:srgbClr val="F5F8F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200" b="0">
                <a:solidFill>
                  <a:srgbClr val="F5F8F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F5F8FA"/>
                </a:solidFill>
                <a:latin typeface="Arial"/>
                <a:ea typeface="Arial"/>
                <a:cs typeface="Arial"/>
              </a:rPr>
              <a:t>Candidate plans remain separate from the published result, so administrators can compare options and document exceptions.</a:t>
            </a:r>
          </a:p>
        </p:txBody>
      </p:sp>
    </p:spTree>
    <p:extLst>
      <p:ext uri="{BB962C8B-B14F-4D97-AF65-F5344CB8AC3E}">
        <p14:creationId xmlns:p14="http://schemas.microsoft.com/office/powerpoint/2010/main" val="198787450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717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140041A4-6E8C-4892-B0E7-42A8D96D96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CF3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7F08128-F587-4575-99AE-087CC8F648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1000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900" b="1">
                <a:solidFill>
                  <a:srgbClr val="1EC8E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1">
                <a:solidFill>
                  <a:srgbClr val="1EC8E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1EC8E5"/>
                </a:solidFill>
                <a:latin typeface="Arial"/>
                <a:ea typeface="Arial"/>
                <a:cs typeface="Arial"/>
              </a:rPr>
              <a:t>BACKFILL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FB9275F-E247-4591-BD7F-7C7B56C904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668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2700" b="1">
                <a:solidFill>
                  <a:srgbClr val="F5F8F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2700" b="1">
                <a:solidFill>
                  <a:srgbClr val="F5F8FA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F5F8FA"/>
                </a:solidFill>
                <a:latin typeface="Arial"/>
                <a:ea typeface="Arial"/>
                <a:cs typeface="Arial"/>
              </a:rPr>
              <a:t>Convert released time into a second chance to run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1FBD151-0930-4ABC-846D-9AE619D334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2400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947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B1D440D-5697-4FE4-ACA9-416FED92B4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2476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675" b="0">
                <a:solidFill>
                  <a:srgbClr val="A7B8C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675" b="0">
                <a:solidFill>
                  <a:srgbClr val="A7B8C5"/>
                </a:solidFill>
                <a:latin typeface="Arial"/>
                <a:ea typeface="Arial"/>
                <a:cs typeface="Arial"/>
              </a:defRPr>
            </a:pPr>
            <a:r>
              <a:rPr sz="675" b="0">
                <a:solidFill>
                  <a:srgbClr val="A7B8C5"/>
                </a:solidFill>
                <a:latin typeface="Arial"/>
                <a:ea typeface="Arial"/>
                <a:cs typeface="Arial"/>
              </a:rPr>
              <a:t>iPlan  /  ivyent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E2396F7-D9B6-4CAF-A65D-C1DE28D4D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5334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r">
              <a:defRPr sz="675" b="0">
                <a:solidFill>
                  <a:srgbClr val="A7B8C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675" b="0">
                <a:solidFill>
                  <a:srgbClr val="A7B8C5"/>
                </a:solidFill>
                <a:latin typeface="Arial"/>
                <a:ea typeface="Arial"/>
                <a:cs typeface="Arial"/>
              </a:defRPr>
            </a:pPr>
            <a:r>
              <a:rPr sz="675" b="0">
                <a:solidFill>
                  <a:srgbClr val="A7B8C5"/>
                </a:solidFill>
                <a:latin typeface="Arial"/>
                <a:ea typeface="Arial"/>
                <a:cs typeface="Arial"/>
              </a:rPr>
              <a:t>07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419B925-F4C3-494E-A6E0-64D8159750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24100"/>
            <a:ext cx="1809750" cy="1695450"/>
          </a:xfrm>
          <a:prstGeom xmlns:a="http://schemas.openxmlformats.org/drawingml/2006/main" prst="roundRect">
            <a:avLst>
              <a:gd name="adj" fmla="val 3371"/>
            </a:avLst>
          </a:prstGeom>
          <a:solidFill xmlns:a="http://schemas.openxmlformats.org/drawingml/2006/main">
            <a:srgbClr val="10263A"/>
          </a:solidFill>
          <a:ln xmlns:a="http://schemas.openxmlformats.org/drawingml/2006/main" w="9525">
            <a:solidFill>
              <a:srgbClr val="29475B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91E3863-AF9C-4760-90F6-B40E91BE97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514600"/>
            <a:ext cx="4191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900" b="1">
                <a:solidFill>
                  <a:srgbClr val="8CCF3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1">
                <a:solidFill>
                  <a:srgbClr val="8CCF3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8CCF3F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AD71655-6297-420D-BD0B-B8A7BD4FFF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838450"/>
            <a:ext cx="1466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1650" b="1">
                <a:solidFill>
                  <a:srgbClr val="F5F8F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650" b="1">
                <a:solidFill>
                  <a:srgbClr val="F5F8FA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F5F8FA"/>
                </a:solidFill>
                <a:latin typeface="Arial"/>
                <a:ea typeface="Arial"/>
                <a:cs typeface="Arial"/>
              </a:rPr>
              <a:t>Detect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A025E16-BF76-4EC4-BC64-38F030DD3A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295650"/>
            <a:ext cx="14668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975" b="0">
                <a:solidFill>
                  <a:srgbClr val="A7B8C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975" b="0">
                <a:solidFill>
                  <a:srgbClr val="A7B8C5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A7B8C5"/>
                </a:solidFill>
                <a:latin typeface="Arial"/>
                <a:ea typeface="Arial"/>
                <a:cs typeface="Arial"/>
              </a:rPr>
              <a:t>Assigned capacity is released or becomes idle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AFE15BF-89EC-4F1D-912F-3A9657AE60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38400" y="2952750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1950" b="0">
                <a:solidFill>
                  <a:srgbClr val="1EC8E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950" b="0">
                <a:solidFill>
                  <a:srgbClr val="1EC8E5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EC8E5"/>
                </a:solidFill>
                <a:latin typeface="Arial"/>
                <a:ea typeface="Arial"/>
                <a:cs typeface="Arial"/>
              </a:rPr>
              <a:t>→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3EF0842-2D95-4778-906D-49BD5DE255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00350" y="2324100"/>
            <a:ext cx="1809750" cy="1695450"/>
          </a:xfrm>
          <a:prstGeom xmlns:a="http://schemas.openxmlformats.org/drawingml/2006/main" prst="roundRect">
            <a:avLst>
              <a:gd name="adj" fmla="val 3371"/>
            </a:avLst>
          </a:prstGeom>
          <a:solidFill xmlns:a="http://schemas.openxmlformats.org/drawingml/2006/main">
            <a:srgbClr val="10263A"/>
          </a:solidFill>
          <a:ln xmlns:a="http://schemas.openxmlformats.org/drawingml/2006/main" w="9525">
            <a:solidFill>
              <a:srgbClr val="29475B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D3FE45E-03CD-4A52-89EA-B2ECB824A2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71800" y="2514600"/>
            <a:ext cx="4191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900" b="1">
                <a:solidFill>
                  <a:srgbClr val="8CCF3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1">
                <a:solidFill>
                  <a:srgbClr val="8CCF3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8CCF3F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F3050EA-45D9-4FEB-9E52-E518F4867F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71800" y="2838450"/>
            <a:ext cx="1466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1650" b="1">
                <a:solidFill>
                  <a:srgbClr val="F5F8F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650" b="1">
                <a:solidFill>
                  <a:srgbClr val="F5F8FA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F5F8FA"/>
                </a:solidFill>
                <a:latin typeface="Arial"/>
                <a:ea typeface="Arial"/>
                <a:cs typeface="Arial"/>
              </a:rPr>
              <a:t>Qualify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F2ABD06-65DF-4747-87B8-C087EB578F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71800" y="3295650"/>
            <a:ext cx="14668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975" b="0">
                <a:solidFill>
                  <a:srgbClr val="A7B8C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975" b="0">
                <a:solidFill>
                  <a:srgbClr val="A7B8C5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A7B8C5"/>
                </a:solidFill>
                <a:latin typeface="Arial"/>
                <a:ea typeface="Arial"/>
                <a:cs typeface="Arial"/>
              </a:rPr>
              <a:t>Remaining time and hardware fit a waiting order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BAC534E-27FB-492A-A8E4-B634485066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9150" y="2952750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1950" b="0">
                <a:solidFill>
                  <a:srgbClr val="1EC8E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950" b="0">
                <a:solidFill>
                  <a:srgbClr val="1EC8E5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EC8E5"/>
                </a:solidFill>
                <a:latin typeface="Arial"/>
                <a:ea typeface="Arial"/>
                <a:cs typeface="Arial"/>
              </a:rPr>
              <a:t>→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D2F2125-831C-47C4-AA32-3CD7F0CF1D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91100" y="2324100"/>
            <a:ext cx="1809750" cy="1695450"/>
          </a:xfrm>
          <a:prstGeom xmlns:a="http://schemas.openxmlformats.org/drawingml/2006/main" prst="roundRect">
            <a:avLst>
              <a:gd name="adj" fmla="val 3371"/>
            </a:avLst>
          </a:prstGeom>
          <a:solidFill xmlns:a="http://schemas.openxmlformats.org/drawingml/2006/main">
            <a:srgbClr val="10263A"/>
          </a:solidFill>
          <a:ln xmlns:a="http://schemas.openxmlformats.org/drawingml/2006/main" w="9525">
            <a:solidFill>
              <a:srgbClr val="29475B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C8D0DC1-6036-48BB-9A7F-9B8ED50467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62550" y="2514600"/>
            <a:ext cx="4191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900" b="1">
                <a:solidFill>
                  <a:srgbClr val="8CCF3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1">
                <a:solidFill>
                  <a:srgbClr val="8CCF3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8CCF3F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46FDF79-F7E3-4F31-B02E-5BA13C7602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62550" y="2838450"/>
            <a:ext cx="1466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1650" b="1">
                <a:solidFill>
                  <a:srgbClr val="F5F8F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650" b="1">
                <a:solidFill>
                  <a:srgbClr val="F5F8FA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F5F8FA"/>
                </a:solidFill>
                <a:latin typeface="Arial"/>
                <a:ea typeface="Arial"/>
                <a:cs typeface="Arial"/>
              </a:rPr>
              <a:t>Lock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A124DA6-4C84-4FAD-9339-1F14FCE3C8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62550" y="3295650"/>
            <a:ext cx="14668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975" b="0">
                <a:solidFill>
                  <a:srgbClr val="A7B8C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975" b="0">
                <a:solidFill>
                  <a:srgbClr val="A7B8C5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A7B8C5"/>
                </a:solidFill>
                <a:latin typeface="Arial"/>
                <a:ea typeface="Arial"/>
                <a:cs typeface="Arial"/>
              </a:rPr>
              <a:t>Transaction and row lock protect concurrent updates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67FEB20-B7AB-42D4-A303-AD86893083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2952750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1950" b="0">
                <a:solidFill>
                  <a:srgbClr val="1EC8E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950" b="0">
                <a:solidFill>
                  <a:srgbClr val="1EC8E5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EC8E5"/>
                </a:solidFill>
                <a:latin typeface="Arial"/>
                <a:ea typeface="Arial"/>
                <a:cs typeface="Arial"/>
              </a:rPr>
              <a:t>→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F7E4DDC-2D07-4ED5-8537-97C3E74525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2324100"/>
            <a:ext cx="1809750" cy="1695450"/>
          </a:xfrm>
          <a:prstGeom xmlns:a="http://schemas.openxmlformats.org/drawingml/2006/main" prst="roundRect">
            <a:avLst>
              <a:gd name="adj" fmla="val 3371"/>
            </a:avLst>
          </a:prstGeom>
          <a:solidFill xmlns:a="http://schemas.openxmlformats.org/drawingml/2006/main">
            <a:srgbClr val="10263A"/>
          </a:solidFill>
          <a:ln xmlns:a="http://schemas.openxmlformats.org/drawingml/2006/main" w="9525">
            <a:solidFill>
              <a:srgbClr val="29475B"/>
            </a:solidFill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2F9A4B3-56A4-40CF-8F99-050ED01B34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2514600"/>
            <a:ext cx="4191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900" b="1">
                <a:solidFill>
                  <a:srgbClr val="8CCF3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1">
                <a:solidFill>
                  <a:srgbClr val="8CCF3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8CCF3F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B43FC30-7D3D-4CA4-8276-FAD8AD27A1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2838450"/>
            <a:ext cx="1466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1650" b="1">
                <a:solidFill>
                  <a:srgbClr val="F5F8F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650" b="1">
                <a:solidFill>
                  <a:srgbClr val="F5F8FA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F5F8FA"/>
                </a:solidFill>
                <a:latin typeface="Arial"/>
                <a:ea typeface="Arial"/>
                <a:cs typeface="Arial"/>
              </a:rPr>
              <a:t>Activate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DAF66B3-8028-497B-9153-E456FB6FD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3295650"/>
            <a:ext cx="14668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975" b="0">
                <a:solidFill>
                  <a:srgbClr val="A7B8C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975" b="0">
                <a:solidFill>
                  <a:srgbClr val="A7B8C5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A7B8C5"/>
                </a:solidFill>
                <a:latin typeface="Arial"/>
                <a:ea typeface="Arial"/>
                <a:cs typeface="Arial"/>
              </a:rPr>
              <a:t>Original order ends; eligible order is assigned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8BD9813-101A-4AEB-9D4F-14D02D35FD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952750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1950" b="0">
                <a:solidFill>
                  <a:srgbClr val="1EC8E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950" b="0">
                <a:solidFill>
                  <a:srgbClr val="1EC8E5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EC8E5"/>
                </a:solidFill>
                <a:latin typeface="Arial"/>
                <a:ea typeface="Arial"/>
                <a:cs typeface="Arial"/>
              </a:rPr>
              <a:t>→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7DC9975-52FE-4A09-9DA0-238EADB65A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72600" y="2324100"/>
            <a:ext cx="1809750" cy="1695450"/>
          </a:xfrm>
          <a:prstGeom xmlns:a="http://schemas.openxmlformats.org/drawingml/2006/main" prst="roundRect">
            <a:avLst>
              <a:gd name="adj" fmla="val 3371"/>
            </a:avLst>
          </a:prstGeom>
          <a:solidFill xmlns:a="http://schemas.openxmlformats.org/drawingml/2006/main">
            <a:srgbClr val="10263A"/>
          </a:solidFill>
          <a:ln xmlns:a="http://schemas.openxmlformats.org/drawingml/2006/main" w="9525">
            <a:solidFill>
              <a:srgbClr val="29475B"/>
            </a:solidFill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974F6F4-631E-4028-8991-ECEB13DE32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44050" y="2514600"/>
            <a:ext cx="4191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900" b="1">
                <a:solidFill>
                  <a:srgbClr val="8CCF3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1">
                <a:solidFill>
                  <a:srgbClr val="8CCF3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8CCF3F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1E7E6AB6-0567-4F60-9BE5-EA334DED48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44050" y="2838450"/>
            <a:ext cx="1466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1650" b="1">
                <a:solidFill>
                  <a:srgbClr val="F5F8F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650" b="1">
                <a:solidFill>
                  <a:srgbClr val="F5F8FA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F5F8FA"/>
                </a:solidFill>
                <a:latin typeface="Arial"/>
                <a:ea typeface="Arial"/>
                <a:cs typeface="Arial"/>
              </a:rPr>
              <a:t>Notify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330D8E91-53CF-449E-A769-D1A0AE4A04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44050" y="3295650"/>
            <a:ext cx="14668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975" b="0">
                <a:solidFill>
                  <a:srgbClr val="A7B8C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975" b="0">
                <a:solidFill>
                  <a:srgbClr val="A7B8C5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A7B8C5"/>
                </a:solidFill>
                <a:latin typeface="Arial"/>
                <a:ea typeface="Arial"/>
                <a:cs typeface="Arial"/>
              </a:rPr>
              <a:t>Users receive the updated execution opportunity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0FFB9B45-32E9-47F7-89CF-8BF6CD643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29150"/>
            <a:ext cx="10668000" cy="914400"/>
          </a:xfrm>
          <a:prstGeom xmlns:a="http://schemas.openxmlformats.org/drawingml/2006/main" prst="roundRect">
            <a:avLst>
              <a:gd name="adj" fmla="val 6250"/>
            </a:avLst>
          </a:prstGeom>
          <a:solidFill xmlns:a="http://schemas.openxmlformats.org/drawingml/2006/main">
            <a:srgbClr val="163147"/>
          </a:solidFill>
          <a:ln xmlns:a="http://schemas.openxmlformats.org/drawingml/2006/main" w="9525">
            <a:solidFill>
              <a:srgbClr val="F5B942"/>
            </a:solidFill>
            <a:prstDash val="solid"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E30395B9-0AE0-462C-8C9C-6CB1AAB15D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800600"/>
            <a:ext cx="101346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1275" b="0">
                <a:solidFill>
                  <a:srgbClr val="F5F8F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275" b="0">
                <a:solidFill>
                  <a:srgbClr val="F5F8FA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F5F8FA"/>
                </a:solidFill>
                <a:latin typeface="Arial"/>
                <a:ea typeface="Arial"/>
                <a:cs typeface="Arial"/>
              </a:rPr>
              <a:t>Measure success rate and response time in the customer environment; do not assume a universal utilization gain.</a:t>
            </a:r>
          </a:p>
        </p:txBody>
      </p:sp>
    </p:spTree>
    <p:extLst>
      <p:ext uri="{BB962C8B-B14F-4D97-AF65-F5344CB8AC3E}">
        <p14:creationId xmlns:p14="http://schemas.microsoft.com/office/powerpoint/2010/main" val="169793586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17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1C83CB4-B189-4E2B-9F90-572B29690B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CF3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9CCE0E2-1F23-4759-948A-7FE1C6DC48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1000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900" b="1">
                <a:solidFill>
                  <a:srgbClr val="1EC8E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1">
                <a:solidFill>
                  <a:srgbClr val="1EC8E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1EC8E5"/>
                </a:solidFill>
                <a:latin typeface="Arial"/>
                <a:ea typeface="Arial"/>
                <a:cs typeface="Arial"/>
              </a:rPr>
              <a:t>VISIBILITY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ABFF22C-2CF3-4F9D-B6A4-0890B6282E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668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2700" b="1">
                <a:solidFill>
                  <a:srgbClr val="F5F8F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2700" b="1">
                <a:solidFill>
                  <a:srgbClr val="F5F8FA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F5F8FA"/>
                </a:solidFill>
                <a:latin typeface="Arial"/>
                <a:ea typeface="Arial"/>
                <a:cs typeface="Arial"/>
              </a:rPr>
              <a:t>See the full day before changing the schedule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1F9FC69-A284-4BCC-8121-9EFC3FE1D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2400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947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3CDAEF9-02FF-4AD7-B4DC-3787924E0F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2476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675" b="0">
                <a:solidFill>
                  <a:srgbClr val="A7B8C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675" b="0">
                <a:solidFill>
                  <a:srgbClr val="A7B8C5"/>
                </a:solidFill>
                <a:latin typeface="Arial"/>
                <a:ea typeface="Arial"/>
                <a:cs typeface="Arial"/>
              </a:defRPr>
            </a:pPr>
            <a:r>
              <a:rPr sz="675" b="0">
                <a:solidFill>
                  <a:srgbClr val="A7B8C5"/>
                </a:solidFill>
                <a:latin typeface="Arial"/>
                <a:ea typeface="Arial"/>
                <a:cs typeface="Arial"/>
              </a:rPr>
              <a:t>iPlan  /  ivyent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6743877-DD4F-446D-91C3-22D7AAF2D6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5334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r">
              <a:defRPr sz="675" b="0">
                <a:solidFill>
                  <a:srgbClr val="A7B8C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675" b="0">
                <a:solidFill>
                  <a:srgbClr val="A7B8C5"/>
                </a:solidFill>
                <a:latin typeface="Arial"/>
                <a:ea typeface="Arial"/>
                <a:cs typeface="Arial"/>
              </a:defRPr>
            </a:pPr>
            <a:r>
              <a:rPr sz="675" b="0">
                <a:solidFill>
                  <a:srgbClr val="A7B8C5"/>
                </a:solidFill>
                <a:latin typeface="Arial"/>
                <a:ea typeface="Arial"/>
                <a:cs typeface="Arial"/>
              </a:rPr>
              <a:t>08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59218B3-2587-4449-B802-2DF94D76EA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47850"/>
            <a:ext cx="7524750" cy="4095750"/>
          </a:xfrm>
          <a:prstGeom xmlns:a="http://schemas.openxmlformats.org/drawingml/2006/main" prst="roundRect">
            <a:avLst>
              <a:gd name="adj" fmla="val 139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29475B"/>
            </a:solidFill>
            <a:prstDash val="solid"/>
          </a:ln>
        </p:spPr>
      </p:sp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AEE75D4-FC5E-4FFF-8CEF-536C2E3D0BC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7d8d3d7b82147f0"/>
          <a:stretch xmlns:a="http://schemas.openxmlformats.org/drawingml/2006/main"/>
        </p:blipFill>
        <p:spPr>
          <a:xfrm xmlns:a="http://schemas.openxmlformats.org/drawingml/2006/main">
            <a:off x="743991" y="2000250"/>
            <a:ext cx="7255968" cy="2457450"/>
          </a:xfrm>
          <a:prstGeom xmlns:a="http://schemas.openxmlformats.org/drawingml/2006/main" prst="rect">
            <a:avLst/>
          </a:prstGeom>
        </p:spPr>
      </p:pic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A8B91B6-3A0A-4208-8442-1530B4EDBC3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87b795eccc54443"/>
          <a:stretch xmlns:a="http://schemas.openxmlformats.org/drawingml/2006/main"/>
        </p:blipFill>
        <p:spPr>
          <a:xfrm xmlns:a="http://schemas.openxmlformats.org/drawingml/2006/main">
            <a:off x="5452040" y="4457700"/>
            <a:ext cx="2068969" cy="1352550"/>
          </a:xfrm>
          <a:prstGeom xmlns:a="http://schemas.openxmlformats.org/drawingml/2006/main" prst="rect">
            <a:avLst/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4EF60FA-A193-4559-93DA-1E2688345E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39150" y="1981200"/>
            <a:ext cx="2838450" cy="685800"/>
          </a:xfrm>
          <a:prstGeom xmlns:a="http://schemas.openxmlformats.org/drawingml/2006/main" prst="roundRect">
            <a:avLst>
              <a:gd name="adj" fmla="val 8333"/>
            </a:avLst>
          </a:prstGeom>
          <a:solidFill xmlns:a="http://schemas.openxmlformats.org/drawingml/2006/main">
            <a:srgbClr val="163147"/>
          </a:solidFill>
          <a:ln xmlns:a="http://schemas.openxmlformats.org/drawingml/2006/main" w="9525">
            <a:solidFill>
              <a:srgbClr val="29475B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D143473-1235-49B8-B743-B9743CCD72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10600" y="2209800"/>
            <a:ext cx="9525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C8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CB9FBF2-CE99-4018-856B-A3A4E3F011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9200" y="2076450"/>
            <a:ext cx="22479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125" b="0">
                <a:solidFill>
                  <a:srgbClr val="F5F8F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F5F8FA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F5F8FA"/>
                </a:solidFill>
                <a:latin typeface="Arial"/>
                <a:ea typeface="Arial"/>
                <a:cs typeface="Arial"/>
              </a:rPr>
              <a:t>Device and board/domain occupancy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674DB85-59F9-42E3-A727-DCF8A687F9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39150" y="2857500"/>
            <a:ext cx="2838450" cy="685800"/>
          </a:xfrm>
          <a:prstGeom xmlns:a="http://schemas.openxmlformats.org/drawingml/2006/main" prst="roundRect">
            <a:avLst>
              <a:gd name="adj" fmla="val 8333"/>
            </a:avLst>
          </a:prstGeom>
          <a:solidFill xmlns:a="http://schemas.openxmlformats.org/drawingml/2006/main">
            <a:srgbClr val="10263A"/>
          </a:solidFill>
          <a:ln xmlns:a="http://schemas.openxmlformats.org/drawingml/2006/main" w="9525">
            <a:solidFill>
              <a:srgbClr val="29475B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99266DE-8C26-4928-AB2D-CB036FE0F7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10600" y="3086100"/>
            <a:ext cx="9525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CF3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D3A62E6-A5CE-454A-995E-6F5C6929E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9200" y="2952750"/>
            <a:ext cx="22479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125" b="0">
                <a:solidFill>
                  <a:srgbClr val="F5F8F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F5F8FA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F5F8FA"/>
                </a:solidFill>
                <a:latin typeface="Arial"/>
                <a:ea typeface="Arial"/>
                <a:cs typeface="Arial"/>
              </a:rPr>
              <a:t>Neighboring assignments and conflicts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B760914-B1A2-42F2-8193-6A4F02A868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39150" y="3733800"/>
            <a:ext cx="2838450" cy="685800"/>
          </a:xfrm>
          <a:prstGeom xmlns:a="http://schemas.openxmlformats.org/drawingml/2006/main" prst="roundRect">
            <a:avLst>
              <a:gd name="adj" fmla="val 8333"/>
            </a:avLst>
          </a:prstGeom>
          <a:solidFill xmlns:a="http://schemas.openxmlformats.org/drawingml/2006/main">
            <a:srgbClr val="10263A"/>
          </a:solidFill>
          <a:ln xmlns:a="http://schemas.openxmlformats.org/drawingml/2006/main" w="9525">
            <a:solidFill>
              <a:srgbClr val="29475B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44B24AE-8E03-4E6E-A11B-E62194FEBE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10600" y="3962400"/>
            <a:ext cx="9525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C8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7D51A44-2B10-4E2F-81AB-73D779BEB8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9200" y="3829050"/>
            <a:ext cx="22479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125" b="0">
                <a:solidFill>
                  <a:srgbClr val="F5F8F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F5F8FA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F5F8FA"/>
                </a:solidFill>
                <a:latin typeface="Arial"/>
                <a:ea typeface="Arial"/>
                <a:cs typeface="Arial"/>
              </a:rPr>
              <a:t>Permission-aware context actions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66DA39B-B763-4133-A2A1-0B7DA0E9AB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39150" y="4610100"/>
            <a:ext cx="2838450" cy="685800"/>
          </a:xfrm>
          <a:prstGeom xmlns:a="http://schemas.openxmlformats.org/drawingml/2006/main" prst="roundRect">
            <a:avLst>
              <a:gd name="adj" fmla="val 8333"/>
            </a:avLst>
          </a:prstGeom>
          <a:solidFill xmlns:a="http://schemas.openxmlformats.org/drawingml/2006/main">
            <a:srgbClr val="10263A"/>
          </a:solidFill>
          <a:ln xmlns:a="http://schemas.openxmlformats.org/drawingml/2006/main" w="9525">
            <a:solidFill>
              <a:srgbClr val="29475B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3D780E2-C968-4B5B-B7A7-C1D87D4228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10600" y="4838700"/>
            <a:ext cx="9525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CF3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9DA3D37-1916-4A13-A391-F4503994FF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9200" y="4705350"/>
            <a:ext cx="22479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125" b="0">
                <a:solidFill>
                  <a:srgbClr val="F5F8F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F5F8FA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F5F8FA"/>
                </a:solidFill>
                <a:latin typeface="Arial"/>
                <a:ea typeface="Arial"/>
                <a:cs typeface="Arial"/>
              </a:rPr>
              <a:t>One view for users and administrators</a:t>
            </a:r>
          </a:p>
        </p:txBody>
      </p:sp>
    </p:spTree>
    <p:extLst>
      <p:ext uri="{BB962C8B-B14F-4D97-AF65-F5344CB8AC3E}">
        <p14:creationId xmlns:p14="http://schemas.microsoft.com/office/powerpoint/2010/main" val="210007420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717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71100AEB-DF1B-4A1D-BED2-3AC2249785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CF3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8F54BD5-0CE7-4232-9FB6-98677CD9A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1000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900" b="1">
                <a:solidFill>
                  <a:srgbClr val="1EC8E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1">
                <a:solidFill>
                  <a:srgbClr val="1EC8E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1EC8E5"/>
                </a:solidFill>
                <a:latin typeface="Arial"/>
                <a:ea typeface="Arial"/>
                <a:cs typeface="Arial"/>
              </a:rPr>
              <a:t>GOVERNANCE &amp; INSIGHT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8BD2549-64F8-414D-9324-62DC1A27A3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668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2700" b="1">
                <a:solidFill>
                  <a:srgbClr val="F5F8F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2700" b="1">
                <a:solidFill>
                  <a:srgbClr val="F5F8FA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F5F8FA"/>
                </a:solidFill>
                <a:latin typeface="Arial"/>
                <a:ea typeface="Arial"/>
                <a:cs typeface="Arial"/>
              </a:rPr>
              <a:t>Different roles, one source of operational truth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F354B8E-8BCD-4871-8337-40913D32C3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2400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947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CFC596E-8501-467B-87C0-A901E1A21D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2476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675" b="0">
                <a:solidFill>
                  <a:srgbClr val="A7B8C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675" b="0">
                <a:solidFill>
                  <a:srgbClr val="A7B8C5"/>
                </a:solidFill>
                <a:latin typeface="Arial"/>
                <a:ea typeface="Arial"/>
                <a:cs typeface="Arial"/>
              </a:defRPr>
            </a:pPr>
            <a:r>
              <a:rPr sz="675" b="0">
                <a:solidFill>
                  <a:srgbClr val="A7B8C5"/>
                </a:solidFill>
                <a:latin typeface="Arial"/>
                <a:ea typeface="Arial"/>
                <a:cs typeface="Arial"/>
              </a:rPr>
              <a:t>iPlan  /  ivyent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97C7336-C11F-43C2-BEAE-D17B499A50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5334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r">
              <a:defRPr sz="675" b="0">
                <a:solidFill>
                  <a:srgbClr val="A7B8C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675" b="0">
                <a:solidFill>
                  <a:srgbClr val="A7B8C5"/>
                </a:solidFill>
                <a:latin typeface="Arial"/>
                <a:ea typeface="Arial"/>
                <a:cs typeface="Arial"/>
              </a:defRPr>
            </a:pPr>
            <a:r>
              <a:rPr sz="675" b="0">
                <a:solidFill>
                  <a:srgbClr val="A7B8C5"/>
                </a:solidFill>
                <a:latin typeface="Arial"/>
                <a:ea typeface="Arial"/>
                <a:cs typeface="Arial"/>
              </a:rPr>
              <a:t>09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7A8A1ED-D6D4-42B7-9D2E-4CBC441BEE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47850"/>
            <a:ext cx="1714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825" b="1">
                <a:solidFill>
                  <a:srgbClr val="1EC8E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25" b="1">
                <a:solidFill>
                  <a:srgbClr val="1EC8E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1EC8E5"/>
                </a:solidFill>
                <a:latin typeface="Arial"/>
                <a:ea typeface="Arial"/>
                <a:cs typeface="Arial"/>
              </a:rPr>
              <a:t>ROLES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7FF77B2-0BE6-48CF-94B3-1D182AA557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52650"/>
            <a:ext cx="4953000" cy="704850"/>
          </a:xfrm>
          <a:prstGeom xmlns:a="http://schemas.openxmlformats.org/drawingml/2006/main" prst="roundRect">
            <a:avLst>
              <a:gd name="adj" fmla="val 8108"/>
            </a:avLst>
          </a:prstGeom>
          <a:solidFill xmlns:a="http://schemas.openxmlformats.org/drawingml/2006/main">
            <a:srgbClr val="10263A"/>
          </a:solidFill>
          <a:ln xmlns:a="http://schemas.openxmlformats.org/drawingml/2006/main" w="9525">
            <a:solidFill>
              <a:srgbClr val="29475B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9F49566-C98D-4ACB-BE30-E40C952AF2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266950"/>
            <a:ext cx="1333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350" b="1">
                <a:solidFill>
                  <a:srgbClr val="1EC8E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EC8E5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EC8E5"/>
                </a:solidFill>
                <a:latin typeface="Arial"/>
                <a:ea typeface="Arial"/>
                <a:cs typeface="Arial"/>
              </a:rPr>
              <a:t>Engineer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9D1018F-B61B-418C-8E1D-25FAEE4C53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71700" y="2266950"/>
            <a:ext cx="3143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050" b="0">
                <a:solidFill>
                  <a:srgbClr val="A7B8C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0" b="0">
                <a:solidFill>
                  <a:srgbClr val="A7B8C5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A7B8C5"/>
                </a:solidFill>
                <a:latin typeface="Arial"/>
                <a:ea typeface="Arial"/>
                <a:cs typeface="Arial"/>
              </a:rPr>
              <a:t>Submit, track, and use an assignment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84B2FEF-90AF-4EE0-A84B-AE3D13A103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28950"/>
            <a:ext cx="4953000" cy="704850"/>
          </a:xfrm>
          <a:prstGeom xmlns:a="http://schemas.openxmlformats.org/drawingml/2006/main" prst="roundRect">
            <a:avLst>
              <a:gd name="adj" fmla="val 8108"/>
            </a:avLst>
          </a:prstGeom>
          <a:solidFill xmlns:a="http://schemas.openxmlformats.org/drawingml/2006/main">
            <a:srgbClr val="10263A"/>
          </a:solidFill>
          <a:ln xmlns:a="http://schemas.openxmlformats.org/drawingml/2006/main" w="9525">
            <a:solidFill>
              <a:srgbClr val="29475B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6ED6E6E-AC67-438B-80DA-BBA0D4ECEB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143250"/>
            <a:ext cx="1333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350" b="1">
                <a:solidFill>
                  <a:srgbClr val="8CCF3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8CCF3F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8CCF3F"/>
                </a:solidFill>
                <a:latin typeface="Arial"/>
                <a:ea typeface="Arial"/>
                <a:cs typeface="Arial"/>
              </a:rPr>
              <a:t>Project lead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C28461D-060A-4B67-A856-8738172EF5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71700" y="3143250"/>
            <a:ext cx="3143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050" b="0">
                <a:solidFill>
                  <a:srgbClr val="A7B8C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0" b="0">
                <a:solidFill>
                  <a:srgbClr val="A7B8C5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A7B8C5"/>
                </a:solidFill>
                <a:latin typeface="Arial"/>
                <a:ea typeface="Arial"/>
                <a:cs typeface="Arial"/>
              </a:rPr>
              <a:t>Review fairness and demand patterns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3368D88-3F7B-4991-800E-11496C8991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05250"/>
            <a:ext cx="4953000" cy="704850"/>
          </a:xfrm>
          <a:prstGeom xmlns:a="http://schemas.openxmlformats.org/drawingml/2006/main" prst="roundRect">
            <a:avLst>
              <a:gd name="adj" fmla="val 8108"/>
            </a:avLst>
          </a:prstGeom>
          <a:solidFill xmlns:a="http://schemas.openxmlformats.org/drawingml/2006/main">
            <a:srgbClr val="10263A"/>
          </a:solidFill>
          <a:ln xmlns:a="http://schemas.openxmlformats.org/drawingml/2006/main" w="9525">
            <a:solidFill>
              <a:srgbClr val="29475B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E824A16-3EF7-458F-94E4-38D812E71C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019550"/>
            <a:ext cx="1333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350" b="1">
                <a:solidFill>
                  <a:srgbClr val="1EC8E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EC8E5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EC8E5"/>
                </a:solidFill>
                <a:latin typeface="Arial"/>
                <a:ea typeface="Arial"/>
                <a:cs typeface="Arial"/>
              </a:rPr>
              <a:t>Administrator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77C1EF9-4842-4D79-8B8E-7F9CD129DB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71700" y="4019550"/>
            <a:ext cx="3143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050" b="0">
                <a:solidFill>
                  <a:srgbClr val="A7B8C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0" b="0">
                <a:solidFill>
                  <a:srgbClr val="A7B8C5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A7B8C5"/>
                </a:solidFill>
                <a:latin typeface="Arial"/>
                <a:ea typeface="Arial"/>
                <a:cs typeface="Arial"/>
              </a:rPr>
              <a:t>Control plans, exceptions, devices, and policy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00C4588-FD0E-4EA3-8745-B42388283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81550"/>
            <a:ext cx="4953000" cy="704850"/>
          </a:xfrm>
          <a:prstGeom xmlns:a="http://schemas.openxmlformats.org/drawingml/2006/main" prst="roundRect">
            <a:avLst>
              <a:gd name="adj" fmla="val 8108"/>
            </a:avLst>
          </a:prstGeom>
          <a:solidFill xmlns:a="http://schemas.openxmlformats.org/drawingml/2006/main">
            <a:srgbClr val="10263A"/>
          </a:solidFill>
          <a:ln xmlns:a="http://schemas.openxmlformats.org/drawingml/2006/main" w="9525">
            <a:solidFill>
              <a:srgbClr val="29475B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16AD3BC-1C33-4EC8-A245-921E4DE64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895850"/>
            <a:ext cx="1333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350" b="1">
                <a:solidFill>
                  <a:srgbClr val="8CCF3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8CCF3F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8CCF3F"/>
                </a:solidFill>
                <a:latin typeface="Arial"/>
                <a:ea typeface="Arial"/>
                <a:cs typeface="Arial"/>
              </a:rPr>
              <a:t>Management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3CBE992-DFB4-43C0-9F8E-C2B5DA5EA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71700" y="4895850"/>
            <a:ext cx="3143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050" b="0">
                <a:solidFill>
                  <a:srgbClr val="A7B8C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0" b="0">
                <a:solidFill>
                  <a:srgbClr val="A7B8C5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A7B8C5"/>
                </a:solidFill>
                <a:latin typeface="Arial"/>
                <a:ea typeface="Arial"/>
                <a:cs typeface="Arial"/>
              </a:rPr>
              <a:t>Use utilization evidence for capacity decisions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032E1D4-CC55-48CF-A154-265A2B3311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47850"/>
            <a:ext cx="1905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825" b="1">
                <a:solidFill>
                  <a:srgbClr val="8CCF3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25" b="1">
                <a:solidFill>
                  <a:srgbClr val="8CCF3F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8CCF3F"/>
                </a:solidFill>
                <a:latin typeface="Arial"/>
                <a:ea typeface="Arial"/>
                <a:cs typeface="Arial"/>
              </a:rPr>
              <a:t>INSIGHTS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522EF58-BD08-4CA2-A2B1-F91A7C191B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152650"/>
            <a:ext cx="2476500" cy="1009650"/>
          </a:xfrm>
          <a:prstGeom xmlns:a="http://schemas.openxmlformats.org/drawingml/2006/main" prst="roundRect">
            <a:avLst>
              <a:gd name="adj" fmla="val 5660"/>
            </a:avLst>
          </a:prstGeom>
          <a:solidFill xmlns:a="http://schemas.openxmlformats.org/drawingml/2006/main">
            <a:srgbClr val="10263A"/>
          </a:solidFill>
          <a:ln xmlns:a="http://schemas.openxmlformats.org/drawingml/2006/main" w="9525">
            <a:solidFill>
              <a:srgbClr val="29475B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BEFA11D-6519-4FD9-B1E1-D806616A94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286000"/>
            <a:ext cx="38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825" b="1">
                <a:solidFill>
                  <a:srgbClr val="8CCF3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25" b="1">
                <a:solidFill>
                  <a:srgbClr val="8CCF3F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8CCF3F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8D1E78C-3B24-4A26-80CE-A3CC498D3C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552700"/>
            <a:ext cx="21336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1200" b="1">
                <a:solidFill>
                  <a:srgbClr val="F5F8F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200" b="1">
                <a:solidFill>
                  <a:srgbClr val="F5F8FA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5F8FA"/>
                </a:solidFill>
                <a:latin typeface="Arial"/>
                <a:ea typeface="Arial"/>
                <a:cs typeface="Arial"/>
              </a:rPr>
              <a:t>Requested vs. assigned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23D57DF-0EC9-45E4-8171-A11C937A6F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152650"/>
            <a:ext cx="2476500" cy="1009650"/>
          </a:xfrm>
          <a:prstGeom xmlns:a="http://schemas.openxmlformats.org/drawingml/2006/main" prst="roundRect">
            <a:avLst>
              <a:gd name="adj" fmla="val 5660"/>
            </a:avLst>
          </a:prstGeom>
          <a:solidFill xmlns:a="http://schemas.openxmlformats.org/drawingml/2006/main">
            <a:srgbClr val="10263A"/>
          </a:solidFill>
          <a:ln xmlns:a="http://schemas.openxmlformats.org/drawingml/2006/main" w="9525">
            <a:solidFill>
              <a:srgbClr val="29475B"/>
            </a:solidFill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214047A-1D98-4350-9BCD-C7D65ED752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72550" y="2286000"/>
            <a:ext cx="38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825" b="1">
                <a:solidFill>
                  <a:srgbClr val="8CCF3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25" b="1">
                <a:solidFill>
                  <a:srgbClr val="8CCF3F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8CCF3F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52509FF-F3BD-428C-9AAB-F38F67B340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72550" y="2552700"/>
            <a:ext cx="21336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1200" b="1">
                <a:solidFill>
                  <a:srgbClr val="F5F8F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200" b="1">
                <a:solidFill>
                  <a:srgbClr val="F5F8FA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5F8FA"/>
                </a:solidFill>
                <a:latin typeface="Arial"/>
                <a:ea typeface="Arial"/>
                <a:cs typeface="Arial"/>
              </a:rPr>
              <a:t>Assigned vs. consumed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4362C42-9D7B-4D59-A8CE-83E64D44F0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390900"/>
            <a:ext cx="2476500" cy="1009650"/>
          </a:xfrm>
          <a:prstGeom xmlns:a="http://schemas.openxmlformats.org/drawingml/2006/main" prst="roundRect">
            <a:avLst>
              <a:gd name="adj" fmla="val 5660"/>
            </a:avLst>
          </a:prstGeom>
          <a:solidFill xmlns:a="http://schemas.openxmlformats.org/drawingml/2006/main">
            <a:srgbClr val="10263A"/>
          </a:solidFill>
          <a:ln xmlns:a="http://schemas.openxmlformats.org/drawingml/2006/main" w="9525">
            <a:solidFill>
              <a:srgbClr val="29475B"/>
            </a:solidFill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694170F2-DD5D-4192-9499-3A0D0726F0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3524250"/>
            <a:ext cx="38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825" b="1">
                <a:solidFill>
                  <a:srgbClr val="8CCF3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25" b="1">
                <a:solidFill>
                  <a:srgbClr val="8CCF3F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8CCF3F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EB101C82-4FA9-4F8A-B242-161D52F8D7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3790950"/>
            <a:ext cx="21336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1200" b="1">
                <a:solidFill>
                  <a:srgbClr val="F5F8F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200" b="1">
                <a:solidFill>
                  <a:srgbClr val="F5F8FA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5F8FA"/>
                </a:solidFill>
                <a:latin typeface="Arial"/>
                <a:ea typeface="Arial"/>
                <a:cs typeface="Arial"/>
              </a:rPr>
              <a:t>No-shows and early release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76760886-1709-432C-9516-C8EAAB2931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390900"/>
            <a:ext cx="2476500" cy="1009650"/>
          </a:xfrm>
          <a:prstGeom xmlns:a="http://schemas.openxmlformats.org/drawingml/2006/main" prst="roundRect">
            <a:avLst>
              <a:gd name="adj" fmla="val 5660"/>
            </a:avLst>
          </a:prstGeom>
          <a:solidFill xmlns:a="http://schemas.openxmlformats.org/drawingml/2006/main">
            <a:srgbClr val="163147"/>
          </a:solidFill>
          <a:ln xmlns:a="http://schemas.openxmlformats.org/drawingml/2006/main" w="9525">
            <a:solidFill>
              <a:srgbClr val="29475B"/>
            </a:solidFill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BB5378B6-2745-4B60-AFD7-84E639C478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72550" y="3524250"/>
            <a:ext cx="38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825" b="1">
                <a:solidFill>
                  <a:srgbClr val="8CCF3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25" b="1">
                <a:solidFill>
                  <a:srgbClr val="8CCF3F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8CCF3F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29BDC3C6-1268-4E52-9489-53C986AC99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72550" y="3790950"/>
            <a:ext cx="21336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1200" b="1">
                <a:solidFill>
                  <a:srgbClr val="F5F8F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200" b="1">
                <a:solidFill>
                  <a:srgbClr val="F5F8FA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5F8FA"/>
                </a:solidFill>
                <a:latin typeface="Arial"/>
                <a:ea typeface="Arial"/>
                <a:cs typeface="Arial"/>
              </a:rPr>
              <a:t>Device / project / user trends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93BC8DC4-B40C-475D-B4BB-BE773FC896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4762500"/>
            <a:ext cx="5181600" cy="895350"/>
          </a:xfrm>
          <a:prstGeom xmlns:a="http://schemas.openxmlformats.org/drawingml/2006/main" prst="roundRect">
            <a:avLst>
              <a:gd name="adj" fmla="val 6383"/>
            </a:avLst>
          </a:prstGeom>
          <a:solidFill xmlns:a="http://schemas.openxmlformats.org/drawingml/2006/main">
            <a:srgbClr val="163147"/>
          </a:solidFill>
          <a:ln xmlns:a="http://schemas.openxmlformats.org/drawingml/2006/main" w="9525">
            <a:solidFill>
              <a:srgbClr val="29475B"/>
            </a:solidFill>
            <a:prstDash val="solid"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B7A2D220-C41E-44AD-9617-529724ECFA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4953000"/>
            <a:ext cx="46482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1500" b="1">
                <a:solidFill>
                  <a:srgbClr val="1EC8E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500" b="1">
                <a:solidFill>
                  <a:srgbClr val="1EC8E5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EC8E5"/>
                </a:solidFill>
                <a:latin typeface="Arial"/>
                <a:ea typeface="Arial"/>
                <a:cs typeface="Arial"/>
              </a:rPr>
              <a:t>Requested  →  Assigned  →  Consumed</a:t>
            </a:r>
          </a:p>
        </p:txBody>
      </p:sp>
    </p:spTree>
    <p:extLst>
      <p:ext uri="{BB962C8B-B14F-4D97-AF65-F5344CB8AC3E}">
        <p14:creationId xmlns:p14="http://schemas.microsoft.com/office/powerpoint/2010/main" val="79751179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717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A7E9055-C23E-4572-BE14-C558A420A3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CF3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03754C9-DD09-4E34-8C1E-1FBA70FCC5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1000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900" b="1">
                <a:solidFill>
                  <a:srgbClr val="1EC8E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1">
                <a:solidFill>
                  <a:srgbClr val="1EC8E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1EC8E5"/>
                </a:solidFill>
                <a:latin typeface="Arial"/>
                <a:ea typeface="Arial"/>
                <a:cs typeface="Arial"/>
              </a:rPr>
              <a:t>ARCHITECTURE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FDA17F0-3B39-46C7-8B46-DA42C918F0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668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2700" b="1">
                <a:solidFill>
                  <a:srgbClr val="F5F8F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2700" b="1">
                <a:solidFill>
                  <a:srgbClr val="F5F8FA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F5F8FA"/>
                </a:solidFill>
                <a:latin typeface="Arial"/>
                <a:ea typeface="Arial"/>
                <a:cs typeface="Arial"/>
              </a:rPr>
              <a:t>On-premises, modular, and designed for enterprise integration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28B3E68-1BB6-4C20-A461-4911322F44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2400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947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A00C750-74A8-45A7-B848-758C623284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2476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675" b="0">
                <a:solidFill>
                  <a:srgbClr val="A7B8C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675" b="0">
                <a:solidFill>
                  <a:srgbClr val="A7B8C5"/>
                </a:solidFill>
                <a:latin typeface="Arial"/>
                <a:ea typeface="Arial"/>
                <a:cs typeface="Arial"/>
              </a:defRPr>
            </a:pPr>
            <a:r>
              <a:rPr sz="675" b="0">
                <a:solidFill>
                  <a:srgbClr val="A7B8C5"/>
                </a:solidFill>
                <a:latin typeface="Arial"/>
                <a:ea typeface="Arial"/>
                <a:cs typeface="Arial"/>
              </a:rPr>
              <a:t>iPlan  /  ivyent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8CF63E9-CA24-4A79-9576-20D555E2FF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5334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r">
              <a:defRPr sz="675" b="0">
                <a:solidFill>
                  <a:srgbClr val="A7B8C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675" b="0">
                <a:solidFill>
                  <a:srgbClr val="A7B8C5"/>
                </a:solidFill>
                <a:latin typeface="Arial"/>
                <a:ea typeface="Arial"/>
                <a:cs typeface="Arial"/>
              </a:defRPr>
            </a:pPr>
            <a:r>
              <a:rPr sz="675" b="0">
                <a:solidFill>
                  <a:srgbClr val="A7B8C5"/>
                </a:solidFill>
                <a:latin typeface="Arial"/>
                <a:ea typeface="Arial"/>
                <a:cs typeface="Arial"/>
              </a:rPr>
              <a:t>10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7F72837-B2D4-4C19-AC08-5D7BAC97C3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1943100"/>
            <a:ext cx="9620250" cy="552450"/>
          </a:xfrm>
          <a:prstGeom xmlns:a="http://schemas.openxmlformats.org/drawingml/2006/main" prst="roundRect">
            <a:avLst>
              <a:gd name="adj" fmla="val 10345"/>
            </a:avLst>
          </a:prstGeom>
          <a:solidFill xmlns:a="http://schemas.openxmlformats.org/drawingml/2006/main">
            <a:srgbClr val="163147"/>
          </a:solidFill>
          <a:ln xmlns:a="http://schemas.openxmlformats.org/drawingml/2006/main" w="9525">
            <a:solidFill>
              <a:srgbClr val="1EC8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FD4EBAD-FED2-44B2-96EE-190F3FE689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2038350"/>
            <a:ext cx="1428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200" b="1">
                <a:solidFill>
                  <a:srgbClr val="1EC8E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00" b="1">
                <a:solidFill>
                  <a:srgbClr val="1EC8E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1EC8E5"/>
                </a:solidFill>
                <a:latin typeface="Arial"/>
                <a:ea typeface="Arial"/>
                <a:cs typeface="Arial"/>
              </a:rPr>
              <a:t>Experience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A6CC582-3645-479B-A225-16BB18235C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28900" y="2038350"/>
            <a:ext cx="7715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050" b="0">
                <a:solidFill>
                  <a:srgbClr val="F5F8F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0" b="0">
                <a:solidFill>
                  <a:srgbClr val="F5F8FA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F5F8FA"/>
                </a:solidFill>
                <a:latin typeface="Arial"/>
                <a:ea typeface="Arial"/>
                <a:cs typeface="Arial"/>
              </a:rPr>
              <a:t>Web UI + REST API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FF5143E-A96C-43DD-8765-16E2E2FE1D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2609850"/>
            <a:ext cx="8934450" cy="552450"/>
          </a:xfrm>
          <a:prstGeom xmlns:a="http://schemas.openxmlformats.org/drawingml/2006/main" prst="roundRect">
            <a:avLst>
              <a:gd name="adj" fmla="val 10345"/>
            </a:avLst>
          </a:prstGeom>
          <a:solidFill xmlns:a="http://schemas.openxmlformats.org/drawingml/2006/main">
            <a:srgbClr val="10263A"/>
          </a:solidFill>
          <a:ln xmlns:a="http://schemas.openxmlformats.org/drawingml/2006/main" w="9525">
            <a:solidFill>
              <a:srgbClr val="29475B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BC41DC8-95C9-48F4-8BA6-28B5C77739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705100"/>
            <a:ext cx="1428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200" b="1">
                <a:solidFill>
                  <a:srgbClr val="1EC8E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00" b="1">
                <a:solidFill>
                  <a:srgbClr val="1EC8E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1EC8E5"/>
                </a:solidFill>
                <a:latin typeface="Arial"/>
                <a:ea typeface="Arial"/>
                <a:cs typeface="Arial"/>
              </a:rPr>
              <a:t>Access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41EF11A-2F8C-45AF-92AF-A8FFBE0837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71800" y="2705100"/>
            <a:ext cx="70294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050" b="0">
                <a:solidFill>
                  <a:srgbClr val="F5F8F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0" b="0">
                <a:solidFill>
                  <a:srgbClr val="F5F8FA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F5F8FA"/>
                </a:solidFill>
                <a:latin typeface="Arial"/>
                <a:ea typeface="Arial"/>
                <a:cs typeface="Arial"/>
              </a:rPr>
              <a:t>JWT · LDAP · Casbin RBAC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7A4C8D3-378F-4791-80F6-52D5D09D1F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0200" y="3276600"/>
            <a:ext cx="8248650" cy="552450"/>
          </a:xfrm>
          <a:prstGeom xmlns:a="http://schemas.openxmlformats.org/drawingml/2006/main" prst="roundRect">
            <a:avLst>
              <a:gd name="adj" fmla="val 10345"/>
            </a:avLst>
          </a:prstGeom>
          <a:solidFill xmlns:a="http://schemas.openxmlformats.org/drawingml/2006/main">
            <a:srgbClr val="163147"/>
          </a:solidFill>
          <a:ln xmlns:a="http://schemas.openxmlformats.org/drawingml/2006/main" w="9525">
            <a:solidFill>
              <a:srgbClr val="29475B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27C5542-7939-4EBF-8D0C-3952AB42F3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90700" y="3371850"/>
            <a:ext cx="1428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200" b="1">
                <a:solidFill>
                  <a:srgbClr val="8CCF3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00" b="1">
                <a:solidFill>
                  <a:srgbClr val="8CCF3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8CCF3F"/>
                </a:solidFill>
                <a:latin typeface="Arial"/>
                <a:ea typeface="Arial"/>
                <a:cs typeface="Arial"/>
              </a:rPr>
              <a:t>Domain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E55A4D4-A1FE-4482-8A8A-BABD231ABE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14700" y="3371850"/>
            <a:ext cx="63436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050" b="0">
                <a:solidFill>
                  <a:srgbClr val="F5F8F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0" b="0">
                <a:solidFill>
                  <a:srgbClr val="F5F8FA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F5F8FA"/>
                </a:solidFill>
                <a:latin typeface="Arial"/>
                <a:ea typeface="Arial"/>
                <a:cs typeface="Arial"/>
              </a:rPr>
              <a:t>Orders · Plans · Results · Backfill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A92E01E-819C-4645-A48F-3A9298A3C3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43100" y="3943350"/>
            <a:ext cx="7562850" cy="552450"/>
          </a:xfrm>
          <a:prstGeom xmlns:a="http://schemas.openxmlformats.org/drawingml/2006/main" prst="roundRect">
            <a:avLst>
              <a:gd name="adj" fmla="val 10345"/>
            </a:avLst>
          </a:prstGeom>
          <a:solidFill xmlns:a="http://schemas.openxmlformats.org/drawingml/2006/main">
            <a:srgbClr val="10263A"/>
          </a:solidFill>
          <a:ln xmlns:a="http://schemas.openxmlformats.org/drawingml/2006/main" w="9525">
            <a:solidFill>
              <a:srgbClr val="29475B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6E7A9A2-752C-4F12-9EFD-1B4DD9F07A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33600" y="4038600"/>
            <a:ext cx="1428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200" b="1">
                <a:solidFill>
                  <a:srgbClr val="8CCF3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00" b="1">
                <a:solidFill>
                  <a:srgbClr val="8CCF3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8CCF3F"/>
                </a:solidFill>
                <a:latin typeface="Arial"/>
                <a:ea typeface="Arial"/>
                <a:cs typeface="Arial"/>
              </a:rPr>
              <a:t>Runtime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D36771F-3591-4BC3-97FD-90F2FF07D0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7600" y="4038600"/>
            <a:ext cx="56578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050" b="0">
                <a:solidFill>
                  <a:srgbClr val="F5F8F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0" b="0">
                <a:solidFill>
                  <a:srgbClr val="F5F8FA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F5F8FA"/>
                </a:solidFill>
                <a:latin typeface="Arial"/>
                <a:ea typeface="Arial"/>
                <a:cs typeface="Arial"/>
              </a:rPr>
              <a:t>Worker · Collectors · gRPC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CF3B85A-1F5D-42AD-B8CF-61609D4E4A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0" y="4610100"/>
            <a:ext cx="6877050" cy="552450"/>
          </a:xfrm>
          <a:prstGeom xmlns:a="http://schemas.openxmlformats.org/drawingml/2006/main" prst="roundRect">
            <a:avLst>
              <a:gd name="adj" fmla="val 10345"/>
            </a:avLst>
          </a:prstGeom>
          <a:solidFill xmlns:a="http://schemas.openxmlformats.org/drawingml/2006/main">
            <a:srgbClr val="163147"/>
          </a:solidFill>
          <a:ln xmlns:a="http://schemas.openxmlformats.org/drawingml/2006/main" w="9525">
            <a:solidFill>
              <a:srgbClr val="29475B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5752A95-0D95-415E-8070-84857835B6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0" y="4705350"/>
            <a:ext cx="1428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200" b="1">
                <a:solidFill>
                  <a:srgbClr val="8CCF3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00" b="1">
                <a:solidFill>
                  <a:srgbClr val="8CCF3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8CCF3F"/>
                </a:solidFill>
                <a:latin typeface="Arial"/>
                <a:ea typeface="Arial"/>
                <a:cs typeface="Arial"/>
              </a:rPr>
              <a:t>Data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FC213F2-76C8-4F5B-A298-8E3E0B873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4705350"/>
            <a:ext cx="49720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050" b="0">
                <a:solidFill>
                  <a:srgbClr val="F5F8F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0" b="0">
                <a:solidFill>
                  <a:srgbClr val="F5F8FA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F5F8FA"/>
                </a:solidFill>
                <a:latin typeface="Arial"/>
                <a:ea typeface="Arial"/>
                <a:cs typeface="Arial"/>
              </a:rPr>
              <a:t>MySQL / PostgreSQL / SQLite · Redis / Badger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1C55FB7-F8EF-4859-A04C-C46218FF64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5410200"/>
            <a:ext cx="9620250" cy="51435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10263A"/>
          </a:solidFill>
          <a:ln xmlns:a="http://schemas.openxmlformats.org/drawingml/2006/main" w="9525">
            <a:solidFill>
              <a:srgbClr val="29475B"/>
            </a:solidFill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D6CA423-1060-447C-B762-9E70676800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5486400"/>
            <a:ext cx="9239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1050" b="0">
                <a:solidFill>
                  <a:srgbClr val="A7B8C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050" b="0">
                <a:solidFill>
                  <a:srgbClr val="A7B8C5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A7B8C5"/>
                </a:solidFill>
                <a:latin typeface="Arial"/>
                <a:ea typeface="Arial"/>
                <a:cs typeface="Arial"/>
              </a:rPr>
              <a:t>Go 1.24+ · Gin · GORM 2 · Wire · Zap · TOML · Cron</a:t>
            </a:r>
          </a:p>
        </p:txBody>
      </p:sp>
    </p:spTree>
    <p:extLst>
      <p:ext uri="{BB962C8B-B14F-4D97-AF65-F5344CB8AC3E}">
        <p14:creationId xmlns:p14="http://schemas.microsoft.com/office/powerpoint/2010/main" val="2037075030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717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F43842A-25DF-4315-8287-A33293B5E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CF3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32CA4B2-0BDE-480A-B4F7-69641FF564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1000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900" b="1">
                <a:solidFill>
                  <a:srgbClr val="1EC8E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1">
                <a:solidFill>
                  <a:srgbClr val="1EC8E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1EC8E5"/>
                </a:solidFill>
                <a:latin typeface="Arial"/>
                <a:ea typeface="Arial"/>
                <a:cs typeface="Arial"/>
              </a:rPr>
              <a:t>PROOF OF CONCEPT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490F0AE-4EE0-4CFA-803A-F3B3255239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668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2700" b="1">
                <a:solidFill>
                  <a:srgbClr val="F5F8F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2700" b="1">
                <a:solidFill>
                  <a:srgbClr val="F5F8FA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F5F8FA"/>
                </a:solidFill>
                <a:latin typeface="Arial"/>
                <a:ea typeface="Arial"/>
                <a:cs typeface="Arial"/>
              </a:rPr>
              <a:t>Prove the operating model with real constraints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A27A67A-EEE7-4182-9FDF-F3CC1C613B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2400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947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384FF97-BFEE-4511-A42D-16E26457A8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2476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675" b="0">
                <a:solidFill>
                  <a:srgbClr val="A7B8C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675" b="0">
                <a:solidFill>
                  <a:srgbClr val="A7B8C5"/>
                </a:solidFill>
                <a:latin typeface="Arial"/>
                <a:ea typeface="Arial"/>
                <a:cs typeface="Arial"/>
              </a:defRPr>
            </a:pPr>
            <a:r>
              <a:rPr sz="675" b="0">
                <a:solidFill>
                  <a:srgbClr val="A7B8C5"/>
                </a:solidFill>
                <a:latin typeface="Arial"/>
                <a:ea typeface="Arial"/>
                <a:cs typeface="Arial"/>
              </a:rPr>
              <a:t>iPlan  /  ivyent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5917726-BEF1-40CA-8259-10E47354FC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5334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r">
              <a:defRPr sz="675" b="0">
                <a:solidFill>
                  <a:srgbClr val="A7B8C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675" b="0">
                <a:solidFill>
                  <a:srgbClr val="A7B8C5"/>
                </a:solidFill>
                <a:latin typeface="Arial"/>
                <a:ea typeface="Arial"/>
                <a:cs typeface="Arial"/>
              </a:defRPr>
            </a:pPr>
            <a:r>
              <a:rPr sz="675" b="0">
                <a:solidFill>
                  <a:srgbClr val="A7B8C5"/>
                </a:solidFill>
                <a:latin typeface="Arial"/>
                <a:ea typeface="Arial"/>
                <a:cs typeface="Arial"/>
              </a:rPr>
              <a:t>11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34ACC47-1EFC-4766-8F48-588D70725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24050"/>
            <a:ext cx="5181600" cy="85725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10263A"/>
          </a:solidFill>
          <a:ln xmlns:a="http://schemas.openxmlformats.org/drawingml/2006/main" w="9525">
            <a:solidFill>
              <a:srgbClr val="29475B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F2D1CBA-30E9-4847-B702-70D461FCE8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038350"/>
            <a:ext cx="21717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200" b="1">
                <a:solidFill>
                  <a:srgbClr val="1EC8E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00" b="1">
                <a:solidFill>
                  <a:srgbClr val="1EC8E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1EC8E5"/>
                </a:solidFill>
                <a:latin typeface="Arial"/>
                <a:ea typeface="Arial"/>
                <a:cs typeface="Arial"/>
              </a:rPr>
              <a:t>Automatic assignment rate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6DA0437-BFBC-4B90-9AE8-F6F56B7E0E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7050" y="2038350"/>
            <a:ext cx="25336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975" b="0">
                <a:solidFill>
                  <a:srgbClr val="A7B8C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75" b="0">
                <a:solidFill>
                  <a:srgbClr val="A7B8C5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A7B8C5"/>
                </a:solidFill>
                <a:latin typeface="Arial"/>
                <a:ea typeface="Arial"/>
                <a:cs typeface="Arial"/>
              </a:rPr>
              <a:t>How much routine planning is automated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6ACA302-1FF4-4DA3-AD98-17568885C7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924050"/>
            <a:ext cx="5181600" cy="85725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10263A"/>
          </a:solidFill>
          <a:ln xmlns:a="http://schemas.openxmlformats.org/drawingml/2006/main" w="9525">
            <a:solidFill>
              <a:srgbClr val="29475B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4619C3E-9197-45CF-B199-72A4928C93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038350"/>
            <a:ext cx="21717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200" b="1">
                <a:solidFill>
                  <a:srgbClr val="8CCF3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00" b="1">
                <a:solidFill>
                  <a:srgbClr val="8CCF3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8CCF3F"/>
                </a:solidFill>
                <a:latin typeface="Arial"/>
                <a:ea typeface="Arial"/>
                <a:cs typeface="Arial"/>
              </a:rPr>
              <a:t>Manual exception rate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AFFECFC-6A1B-4B90-B70E-0C08AA38E9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3450" y="2038350"/>
            <a:ext cx="25336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975" b="0">
                <a:solidFill>
                  <a:srgbClr val="A7B8C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75" b="0">
                <a:solidFill>
                  <a:srgbClr val="A7B8C5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A7B8C5"/>
                </a:solidFill>
                <a:latin typeface="Arial"/>
                <a:ea typeface="Arial"/>
                <a:cs typeface="Arial"/>
              </a:rPr>
              <a:t>Where rules still miss business reality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4B1FB3F-CD5F-4798-8E20-92A7DA4F00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90850"/>
            <a:ext cx="5181600" cy="85725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10263A"/>
          </a:solidFill>
          <a:ln xmlns:a="http://schemas.openxmlformats.org/drawingml/2006/main" w="9525">
            <a:solidFill>
              <a:srgbClr val="29475B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8381707-4E5D-4043-BB8D-239F2CD366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105150"/>
            <a:ext cx="21717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200" b="1">
                <a:solidFill>
                  <a:srgbClr val="1EC8E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00" b="1">
                <a:solidFill>
                  <a:srgbClr val="1EC8E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1EC8E5"/>
                </a:solidFill>
                <a:latin typeface="Arial"/>
                <a:ea typeface="Arial"/>
                <a:cs typeface="Arial"/>
              </a:rPr>
              <a:t>Idle device time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3B054BB-6D8F-4EA4-8DB5-FFC71DEE06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7050" y="3105150"/>
            <a:ext cx="25336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975" b="0">
                <a:solidFill>
                  <a:srgbClr val="A7B8C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75" b="0">
                <a:solidFill>
                  <a:srgbClr val="A7B8C5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A7B8C5"/>
                </a:solidFill>
                <a:latin typeface="Arial"/>
                <a:ea typeface="Arial"/>
                <a:cs typeface="Arial"/>
              </a:rPr>
              <a:t>Recoverable waste before and 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96F4BC9-B517-4714-8B9B-40CE3EBCBB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990850"/>
            <a:ext cx="5181600" cy="85725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10263A"/>
          </a:solidFill>
          <a:ln xmlns:a="http://schemas.openxmlformats.org/drawingml/2006/main" w="9525">
            <a:solidFill>
              <a:srgbClr val="29475B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1A79981-8458-45AA-A381-899F06A06B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3105150"/>
            <a:ext cx="21717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200" b="1">
                <a:solidFill>
                  <a:srgbClr val="8CCF3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00" b="1">
                <a:solidFill>
                  <a:srgbClr val="8CCF3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8CCF3F"/>
                </a:solidFill>
                <a:latin typeface="Arial"/>
                <a:ea typeface="Arial"/>
                <a:cs typeface="Arial"/>
              </a:rPr>
              <a:t>Backfill success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FAD34D2-8120-4E95-AC3B-7DC7D7484D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3450" y="3105150"/>
            <a:ext cx="25336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975" b="0">
                <a:solidFill>
                  <a:srgbClr val="A7B8C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75" b="0">
                <a:solidFill>
                  <a:srgbClr val="A7B8C5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A7B8C5"/>
                </a:solidFill>
                <a:latin typeface="Arial"/>
                <a:ea typeface="Arial"/>
                <a:cs typeface="Arial"/>
              </a:rPr>
              <a:t>How often eligible spare capacity is reused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0FDE1DF-1F1F-4411-89E3-2B978F5AE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57650"/>
            <a:ext cx="5181600" cy="85725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10263A"/>
          </a:solidFill>
          <a:ln xmlns:a="http://schemas.openxmlformats.org/drawingml/2006/main" w="9525">
            <a:solidFill>
              <a:srgbClr val="29475B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CB7F683-AD31-41C3-8B25-C1487A6AF8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171950"/>
            <a:ext cx="21717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200" b="1">
                <a:solidFill>
                  <a:srgbClr val="1EC8E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00" b="1">
                <a:solidFill>
                  <a:srgbClr val="1EC8E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1EC8E5"/>
                </a:solidFill>
                <a:latin typeface="Arial"/>
                <a:ea typeface="Arial"/>
                <a:cs typeface="Arial"/>
              </a:rPr>
              <a:t>Assigned vs. consumed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6035F79-1281-45D0-A734-0AAAEAD744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7050" y="4171950"/>
            <a:ext cx="25336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975" b="0">
                <a:solidFill>
                  <a:srgbClr val="A7B8C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75" b="0">
                <a:solidFill>
                  <a:srgbClr val="A7B8C5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A7B8C5"/>
                </a:solidFill>
                <a:latin typeface="Arial"/>
                <a:ea typeface="Arial"/>
                <a:cs typeface="Arial"/>
              </a:rPr>
              <a:t>No-shows and estimate quality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3B2FD4D-60CE-4C8F-8285-0D809F073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4057650"/>
            <a:ext cx="5181600" cy="85725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10263A"/>
          </a:solidFill>
          <a:ln xmlns:a="http://schemas.openxmlformats.org/drawingml/2006/main" w="9525">
            <a:solidFill>
              <a:srgbClr val="29475B"/>
            </a:solidFill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0577D26-0CF3-4F27-951A-E962751FA5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4171950"/>
            <a:ext cx="21717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200" b="1">
                <a:solidFill>
                  <a:srgbClr val="8CCF3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00" b="1">
                <a:solidFill>
                  <a:srgbClr val="8CCF3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8CCF3F"/>
                </a:solidFill>
                <a:latin typeface="Arial"/>
                <a:ea typeface="Arial"/>
                <a:cs typeface="Arial"/>
              </a:rPr>
              <a:t>Planning effort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54512BD-EBFF-47A7-B16A-5DC307AB7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3450" y="4171950"/>
            <a:ext cx="25336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975" b="0">
                <a:solidFill>
                  <a:srgbClr val="A7B8C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75" b="0">
                <a:solidFill>
                  <a:srgbClr val="A7B8C5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A7B8C5"/>
                </a:solidFill>
                <a:latin typeface="Arial"/>
                <a:ea typeface="Arial"/>
                <a:cs typeface="Arial"/>
              </a:rPr>
              <a:t>Operator time per allocation cycle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7A4310E-F42E-43CA-A974-B15E9EED83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14950"/>
            <a:ext cx="10668000" cy="609600"/>
          </a:xfrm>
          <a:prstGeom xmlns:a="http://schemas.openxmlformats.org/drawingml/2006/main" prst="roundRect">
            <a:avLst>
              <a:gd name="adj" fmla="val 9375"/>
            </a:avLst>
          </a:prstGeom>
          <a:solidFill xmlns:a="http://schemas.openxmlformats.org/drawingml/2006/main">
            <a:srgbClr val="163147"/>
          </a:solidFill>
          <a:ln xmlns:a="http://schemas.openxmlformats.org/drawingml/2006/main" w="9525">
            <a:solidFill>
              <a:srgbClr val="8CCF3F"/>
            </a:solidFill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3876EB6-9CDF-49A0-9425-A901863064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5410200"/>
            <a:ext cx="102489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1275" b="1">
                <a:solidFill>
                  <a:srgbClr val="F5F8F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275" b="1">
                <a:solidFill>
                  <a:srgbClr val="F5F8FA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5F8FA"/>
                </a:solidFill>
                <a:latin typeface="Arial"/>
                <a:ea typeface="Arial"/>
                <a:cs typeface="Arial"/>
              </a:rPr>
              <a:t>Inventory &amp; baseline → configure one period → shadow scheduling → controlled production cycle</a:t>
            </a:r>
          </a:p>
        </p:txBody>
      </p:sp>
    </p:spTree>
    <p:extLst>
      <p:ext uri="{BB962C8B-B14F-4D97-AF65-F5344CB8AC3E}">
        <p14:creationId xmlns:p14="http://schemas.microsoft.com/office/powerpoint/2010/main" val="840487881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717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0A59473-1ADF-403B-9BF3-7BACA3CDF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CF3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9D6312E-BE69-4999-B14A-D7E7BDB7E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6250"/>
            <a:ext cx="2095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2250" b="1">
                <a:solidFill>
                  <a:srgbClr val="1EC8E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2250" b="1">
                <a:solidFill>
                  <a:srgbClr val="1EC8E5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EC8E5"/>
                </a:solidFill>
                <a:latin typeface="Arial"/>
                <a:ea typeface="Arial"/>
                <a:cs typeface="Arial"/>
              </a:rPr>
              <a:t>iPlan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D81B5CE-9EF6-4364-BBA6-B75E6564FE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00200"/>
            <a:ext cx="666750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3750" b="1">
                <a:solidFill>
                  <a:srgbClr val="F5F8F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3750" b="1">
                <a:solidFill>
                  <a:srgbClr val="F5F8FA"/>
                </a:solidFill>
                <a:latin typeface="Arial"/>
                <a:ea typeface="Arial"/>
                <a:cs typeface="Arial"/>
              </a:defRPr>
            </a:pPr>
            <a:r>
              <a:rPr sz="3750" b="1">
                <a:solidFill>
                  <a:srgbClr val="F5F8FA"/>
                </a:solidFill>
                <a:latin typeface="Arial"/>
                <a:ea typeface="Arial"/>
                <a:cs typeface="Arial"/>
              </a:rPr>
              <a:t>Make every emulator hour</a:t>
            </a:r>
          </a:p>
          <a:p xmlns:a="http://schemas.openxmlformats.org/drawingml/2006/main">
            <a:pPr algn="l">
              <a:defRPr sz="3750" b="1">
                <a:solidFill>
                  <a:srgbClr val="F5F8FA"/>
                </a:solidFill>
                <a:latin typeface="Arial"/>
                <a:ea typeface="Arial"/>
                <a:cs typeface="Arial"/>
              </a:defRPr>
            </a:pPr>
            <a:r>
              <a:rPr sz="3750" b="1">
                <a:solidFill>
                  <a:srgbClr val="F5F8FA"/>
                </a:solidFill>
                <a:latin typeface="Arial"/>
                <a:ea typeface="Arial"/>
                <a:cs typeface="Arial"/>
              </a:rPr>
              <a:t>accountable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A088884-2083-4A9C-8A47-78C091F292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90900"/>
            <a:ext cx="5905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500" b="0">
                <a:solidFill>
                  <a:srgbClr val="A7B8C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A7B8C5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A7B8C5"/>
                </a:solidFill>
                <a:latin typeface="Arial"/>
                <a:ea typeface="Arial"/>
                <a:cs typeface="Arial"/>
              </a:rPr>
              <a:t>Start with one representative allocation period and measure the difference.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41B4C8F-BECA-43AE-BC6E-1A5ADB12C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14850"/>
            <a:ext cx="2457450" cy="552450"/>
          </a:xfrm>
          <a:prstGeom xmlns:a="http://schemas.openxmlformats.org/drawingml/2006/main" prst="roundRect">
            <a:avLst>
              <a:gd name="adj" fmla="val 10345"/>
            </a:avLst>
          </a:prstGeom>
          <a:solidFill xmlns:a="http://schemas.openxmlformats.org/drawingml/2006/main">
            <a:srgbClr val="1EC8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D296D55-08F7-4BBB-9E7C-D912420098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629150"/>
            <a:ext cx="21526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1200" b="1">
                <a:solidFill>
                  <a:srgbClr val="071727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200" b="1">
                <a:solidFill>
                  <a:srgbClr val="071727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071727"/>
                </a:solidFill>
                <a:latin typeface="Arial"/>
                <a:ea typeface="Arial"/>
                <a:cs typeface="Arial"/>
              </a:rPr>
              <a:t>Discuss an iPlan POC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B1AE832-99DE-48E4-83CD-5E6D72E9E4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1495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050" b="0">
                <a:solidFill>
                  <a:srgbClr val="8CCF3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0" b="0">
                <a:solidFill>
                  <a:srgbClr val="8CCF3F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8CCF3F"/>
                </a:solidFill>
                <a:latin typeface="Arial"/>
                <a:ea typeface="Arial"/>
                <a:cs typeface="Arial"/>
              </a:rPr>
              <a:t>info@ivycomputing.com  ·  ivycomputing.com/iplan.html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91F165A-530F-4998-8BF5-6D6F1C194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05700" y="1219200"/>
            <a:ext cx="3733800" cy="3733800"/>
          </a:xfrm>
          <a:prstGeom xmlns:a="http://schemas.openxmlformats.org/drawingml/2006/main" prst="roundRect">
            <a:avLst>
              <a:gd name="adj" fmla="val 2041"/>
            </a:avLst>
          </a:prstGeom>
          <a:solidFill xmlns:a="http://schemas.openxmlformats.org/drawingml/2006/main">
            <a:srgbClr val="163147"/>
          </a:solidFill>
          <a:ln xmlns:a="http://schemas.openxmlformats.org/drawingml/2006/main" w="9525">
            <a:solidFill>
              <a:srgbClr val="29475B"/>
            </a:solidFill>
            <a:prstDash val="solid"/>
          </a:ln>
        </p:spPr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01E5E33-E405-42EB-BCA9-90D038CCCE2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bfe17edf99141ac"/>
          <a:stretch xmlns:a="http://schemas.openxmlformats.org/drawingml/2006/main"/>
        </p:blipFill>
        <p:spPr>
          <a:xfrm xmlns:a="http://schemas.openxmlformats.org/drawingml/2006/main">
            <a:off x="7715250" y="1915189"/>
            <a:ext cx="3314700" cy="1122622"/>
          </a:xfrm>
          <a:prstGeom xmlns:a="http://schemas.openxmlformats.org/drawingml/2006/main" prst="rect">
            <a:avLst/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1357323-EA84-4C37-B53C-42924DE893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3676650"/>
            <a:ext cx="95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900" b="1">
                <a:solidFill>
                  <a:srgbClr val="1EC8E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900" b="1">
                <a:solidFill>
                  <a:srgbClr val="1EC8E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1EC8E5"/>
                </a:solidFill>
                <a:latin typeface="Arial"/>
                <a:ea typeface="Arial"/>
                <a:cs typeface="Arial"/>
              </a:rPr>
              <a:t>REQUEST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C947D2D-9D7C-4D9C-AC70-C37EBA73D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9650" y="3676650"/>
            <a:ext cx="2476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1200" b="0">
                <a:solidFill>
                  <a:srgbClr val="8CCF3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200" b="0">
                <a:solidFill>
                  <a:srgbClr val="8CCF3F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8CCF3F"/>
                </a:solidFill>
                <a:latin typeface="Arial"/>
                <a:ea typeface="Arial"/>
                <a:cs typeface="Arial"/>
              </a:rPr>
              <a:t>→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3E6CAD7-3298-4073-BDC8-E9AB3C2B22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77300" y="3676650"/>
            <a:ext cx="95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900" b="1">
                <a:solidFill>
                  <a:srgbClr val="1EC8E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900" b="1">
                <a:solidFill>
                  <a:srgbClr val="1EC8E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1EC8E5"/>
                </a:solidFill>
                <a:latin typeface="Arial"/>
                <a:ea typeface="Arial"/>
                <a:cs typeface="Arial"/>
              </a:rPr>
              <a:t>ALLOCATE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B5EE503-8272-4EB7-86E0-294055F8B8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48850" y="3676650"/>
            <a:ext cx="2476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1200" b="0">
                <a:solidFill>
                  <a:srgbClr val="8CCF3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200" b="0">
                <a:solidFill>
                  <a:srgbClr val="8CCF3F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8CCF3F"/>
                </a:solidFill>
                <a:latin typeface="Arial"/>
                <a:ea typeface="Arial"/>
                <a:cs typeface="Arial"/>
              </a:rPr>
              <a:t>→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5BF0888-F0CC-4369-8BBB-AE9BB89F7C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0" y="3676650"/>
            <a:ext cx="95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900" b="1">
                <a:solidFill>
                  <a:srgbClr val="8CCF3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900" b="1">
                <a:solidFill>
                  <a:srgbClr val="8CCF3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8CCF3F"/>
                </a:solidFill>
                <a:latin typeface="Arial"/>
                <a:ea typeface="Arial"/>
                <a:cs typeface="Arial"/>
              </a:rPr>
              <a:t>IMPROVE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81C05F9-ADCE-41A0-A6F1-1A0CA0BF1C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29550" y="4267200"/>
            <a:ext cx="30861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1125" b="0">
                <a:solidFill>
                  <a:srgbClr val="A7B8C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125" b="0">
                <a:solidFill>
                  <a:srgbClr val="A7B8C5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A7B8C5"/>
                </a:solidFill>
                <a:latin typeface="Arial"/>
                <a:ea typeface="Arial"/>
                <a:cs typeface="Arial"/>
              </a:rPr>
              <a:t>On-premises · Explainable · Measurable</a:t>
            </a:r>
          </a:p>
        </p:txBody>
      </p:sp>
    </p:spTree>
    <p:extLst>
      <p:ext uri="{BB962C8B-B14F-4D97-AF65-F5344CB8AC3E}">
        <p14:creationId xmlns:p14="http://schemas.microsoft.com/office/powerpoint/2010/main" val="36414610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2026-10-09T15:10:27.4590000Z</dcterms:created>
  <dcterms:modified xsi:type="dcterms:W3CDTF">2026-10-09T15:10:27.4590000Z</dcterms:modified>
</coreProperties>
</file>